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88814" autoAdjust="0"/>
  </p:normalViewPr>
  <p:slideViewPr>
    <p:cSldViewPr>
      <p:cViewPr varScale="1">
        <p:scale>
          <a:sx n="78" d="100"/>
          <a:sy n="78" d="100"/>
        </p:scale>
        <p:origin x="11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D18D38-2CFB-44C0-BBC6-2D755868F59E}" type="datetimeFigureOut">
              <a:rPr lang="bg-BG" smtClean="0"/>
              <a:pPr/>
              <a:t>30.9.2021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F723F9-F4F2-4BB2-87B1-8A425778666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_dkoleva@abv.b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88231"/>
          </a:xfrm>
        </p:spPr>
        <p:txBody>
          <a:bodyPr>
            <a:normAutofit/>
          </a:bodyPr>
          <a:lstStyle/>
          <a:p>
            <a:r>
              <a:rPr lang="bg-BG" sz="6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 О Р Т Ф О Л И 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txBody>
          <a:bodyPr>
            <a:normAutofit lnSpcReduction="10000"/>
          </a:bodyPr>
          <a:lstStyle/>
          <a:p>
            <a:r>
              <a:rPr lang="bg-BG" sz="5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	на </a:t>
            </a:r>
          </a:p>
          <a:p>
            <a:pPr algn="ctr"/>
            <a:r>
              <a:rPr lang="bg-BG" sz="5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Антония Денкова  Колева</a:t>
            </a:r>
          </a:p>
          <a:p>
            <a:pPr algn="ctr"/>
            <a:r>
              <a:rPr lang="bg-BG" sz="5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Психолог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25000" lnSpcReduction="20000"/>
          </a:bodyPr>
          <a:lstStyle/>
          <a:p>
            <a:r>
              <a:rPr lang="bg-BG" sz="8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Моите отговорности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 Работ</a:t>
            </a:r>
            <a:r>
              <a:rPr lang="en-US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екип с учителите и другите педагогически специалисти за целите на оценката на потребностите на децата и учениците за предоставяне на общата подкрепа, като подпомагат и координират дейността на екипа;</a:t>
            </a:r>
            <a:endParaRPr lang="bg-BG" sz="6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 Участ</a:t>
            </a:r>
            <a:r>
              <a:rPr lang="bg-BG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ие</a:t>
            </a: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екип с учителите, другите специалисти и родителите за целите на разпознаването на децата и учениците, които имат нужда от допълнителна подкрепа, като организират и координират дейността на екипа;</a:t>
            </a:r>
            <a:endParaRPr lang="bg-BG" sz="6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Оценка на индивидуалните потребности на деца и ученици, за които има индикации, че са със специални образователни потребности;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Участие в обсъждането и вземането на решения при работа по случай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на деца и ученици, които имат нужда от допълнителна подкрепа, включително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при обсъждане на санкции на ученици;</a:t>
            </a:r>
            <a:endParaRPr lang="bg-BG" sz="6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	Участие в изготвянето и в реализирането на училищни програми за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превенция на отпадането от училище и за намаляване броя на преждевременно </a:t>
            </a:r>
            <a:r>
              <a:rPr lang="bg-BG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напусналите;</a:t>
            </a:r>
            <a:endParaRPr lang="ru-RU" sz="6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6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	Осъществяване на дейности по превенция на зависимостите и насилието, разпознават формите им, оценяват поведенчески прояви на децата и учениците, предлагат и прилагат форми на въздействие и дейности за мотивация за преодоляване на проблемното поведение на деца и ученици;</a:t>
            </a:r>
            <a:br>
              <a:rPr lang="ru-RU" sz="6400" dirty="0">
                <a:latin typeface="Arial" pitchFamily="34" charset="0"/>
                <a:cs typeface="Arial" pitchFamily="34" charset="0"/>
              </a:rPr>
            </a:b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bg-BG" sz="6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Т</a:t>
            </a: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ерапевтична подкрепа на деца и ученици със специални образователни потребности;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Консултиране на учителите по отношение на изграждането на подкрепяща среда в училището и за </a:t>
            </a:r>
            <a:r>
              <a:rPr lang="ru-RU" sz="26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осигуряване</a:t>
            </a: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 ерготерапия, сензорна интеграция и други образователни ресурси за децата и учениците със специални образователни потребности;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 Осъществяване на индивидуално консултиране, работа по конкретен случай, групова работа по определен проблем, кризисна интервенция, превенция на психичноздравни проблеми и други форми на подкрепа;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Консултиране на родители;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Проучване на психологическите фактори при психичноздравни диагнози и за превенция на заболявания и състояния, емоционални и личностни разстройства и формулират оценката за нуждите на детето/ученика, както и целите, специфични за всеки елемент от обкръжението на детето/ученика, като при необходимост се консултират с допълнителни специалисти;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Обучение в полезни умения и подготовка за самостоятелен живот.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Опазване живота и здравето на учениците;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bg-BG" sz="5100" b="1" dirty="0">
                <a:solidFill>
                  <a:srgbClr val="7030A0"/>
                </a:solidFill>
              </a:rPr>
              <a:t>Основни методи в моята работа</a:t>
            </a:r>
          </a:p>
          <a:p>
            <a:r>
              <a:rPr lang="bg-BG" sz="5100" b="1" dirty="0">
                <a:solidFill>
                  <a:srgbClr val="7030A0"/>
                </a:solidFill>
              </a:rPr>
              <a:t>Училищна медиация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dirty="0"/>
              <a:t>-       </a:t>
            </a:r>
            <a:r>
              <a:rPr lang="ru-RU" sz="4300" dirty="0">
                <a:solidFill>
                  <a:srgbClr val="7030A0"/>
                </a:solidFill>
              </a:rPr>
              <a:t>Какво всъщност „прави" една училищна медиация? В спокойна среща медиаторът помага учениците да разрешат недоразумения като  изслушва и проучва как всеки си представя най - добрите решения на ситуацията. Медиаторът може да се срещне с всеки от замесените в конфликта заедно или поотделно. Може да разговаря както в  специална среща по медиация, така и директно на двора или на мястото на конфликта </a:t>
            </a:r>
            <a:r>
              <a:rPr lang="ru-RU" sz="4300" dirty="0" err="1">
                <a:solidFill>
                  <a:srgbClr val="7030A0"/>
                </a:solidFill>
              </a:rPr>
              <a:t>като</a:t>
            </a:r>
            <a:r>
              <a:rPr lang="ru-RU" sz="4300" dirty="0">
                <a:solidFill>
                  <a:srgbClr val="7030A0"/>
                </a:solidFill>
              </a:rPr>
              <a:t> помогне още преди да ескалира.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300" dirty="0">
                <a:solidFill>
                  <a:srgbClr val="7030A0"/>
                </a:solidFill>
              </a:rPr>
              <a:t>-  Защо медиацията е толкова ефективна? Защото всяко човешко същество има дълбоки мотиви да прави това, което прави. И винаги става дума за засегнати нужди. Колкото по-засегнати, толкова по-голям конфликт. Медиацията разгръща спуснатите завеси на "разиграния конфликт", и вижда кои са истинските засегнати нужди. На кого какво му липсва? Сигурност, уважение, значимост, приемане, свобода да изразява мнението си, или да бъде различен... И търси заедно с участниците отговори как да бъдат удовлетворени тези потребности. Как да се почувства зачетен всеки от участниците.</a:t>
            </a:r>
          </a:p>
          <a:p>
            <a:pPr>
              <a:buNone/>
            </a:pPr>
            <a:endParaRPr lang="bg-B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400" b="1" dirty="0">
                <a:solidFill>
                  <a:srgbClr val="7030A0"/>
                </a:solidFill>
              </a:rPr>
              <a:t>Основни методи в моята работа</a:t>
            </a:r>
          </a:p>
          <a:p>
            <a:pPr algn="just"/>
            <a:r>
              <a:rPr lang="ru-RU" sz="2000" b="1" dirty="0">
                <a:solidFill>
                  <a:srgbClr val="7030A0"/>
                </a:solidFill>
              </a:rPr>
              <a:t>Ориентирани към решения подходи за работа с деца и техните семейства с проблеми в училището и обществото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1800" dirty="0"/>
              <a:t>-</a:t>
            </a:r>
            <a:r>
              <a:rPr lang="ru-RU" dirty="0"/>
              <a:t> </a:t>
            </a:r>
            <a:r>
              <a:rPr lang="ru-RU" sz="2000" dirty="0" err="1">
                <a:solidFill>
                  <a:srgbClr val="7030A0"/>
                </a:solidFill>
              </a:rPr>
              <a:t>Терапевтично</a:t>
            </a:r>
            <a:r>
              <a:rPr lang="ru-RU" sz="2000" dirty="0">
                <a:solidFill>
                  <a:srgbClr val="7030A0"/>
                </a:solidFill>
              </a:rPr>
              <a:t> интервю, в което се конструират решения, вместо да се </a:t>
            </a:r>
            <a:r>
              <a:rPr lang="ru-RU" sz="2000" dirty="0" err="1">
                <a:solidFill>
                  <a:srgbClr val="7030A0"/>
                </a:solidFill>
              </a:rPr>
              <a:t>решават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проблеми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err="1">
                <a:solidFill>
                  <a:srgbClr val="7030A0"/>
                </a:solidFill>
              </a:rPr>
              <a:t>Защото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проблемът</a:t>
            </a:r>
            <a:r>
              <a:rPr lang="ru-RU" sz="2000" dirty="0">
                <a:solidFill>
                  <a:srgbClr val="7030A0"/>
                </a:solidFill>
              </a:rPr>
              <a:t> или </a:t>
            </a:r>
            <a:r>
              <a:rPr lang="ru-RU" sz="2000" dirty="0" err="1">
                <a:solidFill>
                  <a:srgbClr val="7030A0"/>
                </a:solidFill>
              </a:rPr>
              <a:t>оплакването</a:t>
            </a:r>
            <a:r>
              <a:rPr lang="ru-RU" sz="2000" dirty="0">
                <a:solidFill>
                  <a:srgbClr val="7030A0"/>
                </a:solidFill>
              </a:rPr>
              <a:t> не са непремено свързани с решението. </a:t>
            </a:r>
            <a:r>
              <a:rPr lang="ru-RU" sz="2000" dirty="0" err="1">
                <a:solidFill>
                  <a:srgbClr val="7030A0"/>
                </a:solidFill>
              </a:rPr>
              <a:t>Всичко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това</a:t>
            </a:r>
            <a:r>
              <a:rPr lang="ru-RU" sz="2000" dirty="0">
                <a:solidFill>
                  <a:srgbClr val="7030A0"/>
                </a:solidFill>
              </a:rPr>
              <a:t> води до описания, които дават на клиентите и на терапевтите повече свобода</a:t>
            </a:r>
            <a:r>
              <a:rPr lang="ru-RU" sz="1800" dirty="0">
                <a:solidFill>
                  <a:srgbClr val="7030A0"/>
                </a:solidFill>
              </a:rPr>
              <a:t>–</a:t>
            </a:r>
            <a:r>
              <a:rPr lang="ru-RU" sz="2000" dirty="0">
                <a:solidFill>
                  <a:srgbClr val="7030A0"/>
                </a:solidFill>
              </a:rPr>
              <a:t>дава се възможност за деконструиране. “Чашата не е наполовина празна, тя е наполовина пълна.“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7030A0"/>
                </a:solidFill>
              </a:rPr>
              <a:t>-   Деконструиране означава да разкриеш предположенията, върху които почива даден модел. Заедно с разкриването на тези предположения, ти разкриваш възможности за алтернативно разбиране. Смяната на рамката/рифрейминг/. Означава промяна на концептуалния/емоционалния контекст или на гледната точка, от която се преживява ситуацията.Тази ситуация се поставя в друга рамка.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2000" b="1" dirty="0">
                <a:solidFill>
                  <a:srgbClr val="7030A0"/>
                </a:solidFill>
              </a:rPr>
              <a:t>Основни методи в моята работа</a:t>
            </a:r>
          </a:p>
          <a:p>
            <a:pPr algn="just"/>
            <a:r>
              <a:rPr lang="bg-BG" sz="1700" b="1" dirty="0">
                <a:solidFill>
                  <a:srgbClr val="7030A0"/>
                </a:solidFill>
              </a:rPr>
              <a:t>Позитивен поведенчески подход</a:t>
            </a:r>
          </a:p>
          <a:p>
            <a:pPr algn="just">
              <a:buNone/>
            </a:pPr>
            <a:r>
              <a:rPr lang="bg-BG" sz="1700" dirty="0">
                <a:solidFill>
                  <a:srgbClr val="7030A0"/>
                </a:solidFill>
              </a:rPr>
              <a:t>-  П</a:t>
            </a:r>
            <a:r>
              <a:rPr lang="ru-RU" sz="1700" dirty="0">
                <a:solidFill>
                  <a:srgbClr val="7030A0"/>
                </a:solidFill>
              </a:rPr>
              <a:t>озитивният поведенчески подход има за цел да разработи конкретни мерки , подходящи за деца с предизвикателно  поведение. Той се използва при работа с деца с емоционални и  поведенчески затруднения, при  които  затрудненията продължават  дори и след като са използвани превантивни подходи и процедури, подходящи за възрастовото им развитие. </a:t>
            </a:r>
          </a:p>
          <a:p>
            <a:pPr algn="just">
              <a:buNone/>
            </a:pPr>
            <a:r>
              <a:rPr lang="ru-RU" sz="1700" dirty="0">
                <a:solidFill>
                  <a:srgbClr val="7030A0"/>
                </a:solidFill>
              </a:rPr>
              <a:t>-  Позитивнана подкрепа е проактивен подход. Неговите предимства са </a:t>
            </a:r>
            <a:r>
              <a:rPr lang="ru-RU" sz="1700" dirty="0" err="1">
                <a:solidFill>
                  <a:srgbClr val="7030A0"/>
                </a:solidFill>
              </a:rPr>
              <a:t>свързани</a:t>
            </a:r>
            <a:r>
              <a:rPr lang="ru-RU" sz="1700" dirty="0">
                <a:solidFill>
                  <a:srgbClr val="7030A0"/>
                </a:solidFill>
              </a:rPr>
              <a:t> </a:t>
            </a:r>
            <a:r>
              <a:rPr lang="ru-RU" sz="1700" dirty="0" err="1">
                <a:solidFill>
                  <a:srgbClr val="7030A0"/>
                </a:solidFill>
              </a:rPr>
              <a:t>преди</a:t>
            </a:r>
            <a:r>
              <a:rPr lang="ru-RU" sz="1700" dirty="0">
                <a:solidFill>
                  <a:srgbClr val="7030A0"/>
                </a:solidFill>
              </a:rPr>
              <a:t> </a:t>
            </a:r>
            <a:r>
              <a:rPr lang="ru-RU" sz="1700" dirty="0" err="1">
                <a:solidFill>
                  <a:srgbClr val="7030A0"/>
                </a:solidFill>
              </a:rPr>
              <a:t>всичко</a:t>
            </a:r>
            <a:r>
              <a:rPr lang="ru-RU" sz="1700" dirty="0">
                <a:solidFill>
                  <a:srgbClr val="7030A0"/>
                </a:solidFill>
              </a:rPr>
              <a:t>, с превенция на проявата на предизвикателно поведение.То от своя страна е представено като  начин за посрещане на определена </a:t>
            </a:r>
            <a:r>
              <a:rPr lang="ru-RU" sz="1700" dirty="0" err="1">
                <a:solidFill>
                  <a:srgbClr val="7030A0"/>
                </a:solidFill>
              </a:rPr>
              <a:t>потребност</a:t>
            </a:r>
            <a:r>
              <a:rPr lang="ru-RU" sz="1700" dirty="0">
                <a:solidFill>
                  <a:srgbClr val="7030A0"/>
                </a:solidFill>
              </a:rPr>
              <a:t>. </a:t>
            </a:r>
            <a:r>
              <a:rPr lang="ru-RU" sz="1700" dirty="0" err="1">
                <a:solidFill>
                  <a:srgbClr val="7030A0"/>
                </a:solidFill>
              </a:rPr>
              <a:t>Децата</a:t>
            </a:r>
            <a:r>
              <a:rPr lang="ru-RU" sz="1700" dirty="0">
                <a:solidFill>
                  <a:srgbClr val="7030A0"/>
                </a:solidFill>
              </a:rPr>
              <a:t> използват това поведение, защото не притежават подходящи социални и комуникативни умения, за да постигнат удовлетворение на потребността си. </a:t>
            </a:r>
          </a:p>
          <a:p>
            <a:pPr algn="just">
              <a:buNone/>
            </a:pPr>
            <a:r>
              <a:rPr lang="ru-RU" sz="1700" dirty="0">
                <a:solidFill>
                  <a:srgbClr val="7030A0"/>
                </a:solidFill>
              </a:rPr>
              <a:t>-   В този смисъл позитивния подход включва </a:t>
            </a:r>
            <a:r>
              <a:rPr lang="ru-RU" sz="1700" dirty="0" err="1">
                <a:solidFill>
                  <a:srgbClr val="7030A0"/>
                </a:solidFill>
              </a:rPr>
              <a:t>дългосрочни</a:t>
            </a:r>
            <a:r>
              <a:rPr lang="ru-RU" sz="1700" dirty="0">
                <a:solidFill>
                  <a:srgbClr val="7030A0"/>
                </a:solidFill>
              </a:rPr>
              <a:t> стратегии, които стигат отвъд бързото, но не толкова устойчиво справяне с предизвикателното поведение. При този подход детето придобива нови умения, а не просто заучени, но неосъзнати реакции и форми на поведение.</a:t>
            </a:r>
          </a:p>
          <a:p>
            <a:pPr algn="just">
              <a:buNone/>
            </a:pPr>
            <a:endParaRPr lang="bg-BG" sz="1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2474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Единственият човек с когото трябва да се сравнявате сте вие самите в миналото. И единственият човек от когото трябва да сте по-добър сте вие в настоящето.</a:t>
            </a:r>
          </a:p>
          <a:p>
            <a:r>
              <a:rPr lang="ru-RU" sz="3600" i="1" dirty="0">
                <a:solidFill>
                  <a:srgbClr val="002060"/>
                </a:solidFill>
              </a:rPr>
              <a:t>				</a:t>
            </a:r>
            <a:r>
              <a:rPr lang="ru-RU" sz="3600" i="1" dirty="0">
                <a:solidFill>
                  <a:srgbClr val="002060"/>
                </a:solidFill>
                <a:latin typeface="Monotype Corsiva" pitchFamily="66" charset="0"/>
              </a:rPr>
              <a:t>Зигмунд  Фройд</a:t>
            </a:r>
            <a:endParaRPr lang="bg-BG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</a:bodyPr>
          <a:lstStyle/>
          <a:p>
            <a:br>
              <a:rPr lang="bg-BG" sz="6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bg-BG" sz="6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МОТИВИ</a:t>
            </a:r>
            <a:br>
              <a:rPr lang="bg-BG" sz="6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bg-BG" sz="6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ru-RU" sz="7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Целта на  моето портфолио е да дам информация за характера на моята дейност, да проследя творческия и професионалния си ръст;</a:t>
            </a:r>
          </a:p>
          <a:p>
            <a:pPr algn="just"/>
            <a:r>
              <a:rPr lang="ru-RU" sz="7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отделните раздели са представени сведения, документи и планирането на по-нататъшната ми дейност;</a:t>
            </a:r>
          </a:p>
          <a:p>
            <a:pPr algn="just"/>
            <a:r>
              <a:rPr lang="ru-RU" sz="7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Смятам, че системното попълване на портфолиото ще способства за професионалния ми ръст;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bg-BG" sz="4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Забележка: </a:t>
            </a:r>
            <a:r>
              <a:rPr lang="bg-BG" sz="4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Портфолиото е отворено и подлежи на изменение, допълване и актуализиране във 	   всеки един нов момент от дейността ми като  учител.</a:t>
            </a:r>
          </a:p>
          <a:p>
            <a:pPr algn="ctr">
              <a:buNone/>
            </a:pPr>
            <a:r>
              <a:rPr lang="bg-BG" sz="4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bg-BG" sz="4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algn="ctr"/>
            <a:r>
              <a:rPr lang="bg-BG" dirty="0">
                <a:solidFill>
                  <a:srgbClr val="7030A0"/>
                </a:solidFill>
              </a:rPr>
              <a:t>СЪДЪРЖАНИЕ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Част I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	</a:t>
            </a:r>
            <a:r>
              <a:rPr lang="ru-RU" dirty="0" err="1">
                <a:solidFill>
                  <a:srgbClr val="7030A0"/>
                </a:solidFill>
              </a:rPr>
              <a:t>Представяне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	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	Част II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	</a:t>
            </a: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дейност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Представяне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Антония Денкова Колева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Адрес гр. Бургас, ж.к. "Изгрев", бл. 70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Телефон 0888 297 820; 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E-mail </a:t>
            </a:r>
            <a:r>
              <a:rPr lang="ru-RU" b="1" dirty="0">
                <a:solidFill>
                  <a:srgbClr val="7030A0"/>
                </a:solidFill>
                <a:hlinkClick r:id="rId2"/>
              </a:rPr>
              <a:t>a_dkoleva@abv.bg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r>
              <a:rPr lang="ru-RU" b="1" dirty="0">
                <a:solidFill>
                  <a:srgbClr val="7030A0"/>
                </a:solidFill>
              </a:rPr>
              <a:t>Трудов стаж:</a:t>
            </a:r>
          </a:p>
          <a:p>
            <a:pPr algn="just">
              <a:buNone/>
            </a:pPr>
            <a:r>
              <a:rPr lang="ru-RU" dirty="0">
                <a:solidFill>
                  <a:srgbClr val="7030A0"/>
                </a:solidFill>
              </a:rPr>
              <a:t>Септември 2019 – до момента – Психолог в СУ            </a:t>
            </a:r>
            <a:r>
              <a:rPr lang="bg-BG" dirty="0">
                <a:solidFill>
                  <a:srgbClr val="7030A0"/>
                </a:solidFill>
              </a:rPr>
              <a:t>“ </a:t>
            </a:r>
            <a:r>
              <a:rPr lang="ru-RU" dirty="0">
                <a:solidFill>
                  <a:srgbClr val="7030A0"/>
                </a:solidFill>
              </a:rPr>
              <a:t>Иван Вазов</a:t>
            </a:r>
            <a:r>
              <a:rPr lang="bg-BG" dirty="0">
                <a:solidFill>
                  <a:srgbClr val="7030A0"/>
                </a:solidFill>
              </a:rPr>
              <a:t> “.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Септември 2018 – Септември 2019 - Ресурсен учител в ОУ </a:t>
            </a:r>
            <a:r>
              <a:rPr lang="bg-BG" dirty="0">
                <a:solidFill>
                  <a:srgbClr val="7030A0"/>
                </a:solidFill>
              </a:rPr>
              <a:t>“</a:t>
            </a:r>
            <a:r>
              <a:rPr lang="ru-RU" dirty="0">
                <a:solidFill>
                  <a:srgbClr val="7030A0"/>
                </a:solidFill>
              </a:rPr>
              <a:t>Антон Страшимиров</a:t>
            </a:r>
            <a:r>
              <a:rPr lang="en-US" dirty="0">
                <a:solidFill>
                  <a:srgbClr val="7030A0"/>
                </a:solidFill>
              </a:rPr>
              <a:t>”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Октомври 2017 - Юни 2018 - Ресурсен учител в ОУ </a:t>
            </a:r>
            <a:r>
              <a:rPr lang="bg-BG" dirty="0">
                <a:solidFill>
                  <a:srgbClr val="7030A0"/>
                </a:solidFill>
              </a:rPr>
              <a:t>“</a:t>
            </a:r>
            <a:r>
              <a:rPr lang="ru-RU" dirty="0">
                <a:solidFill>
                  <a:srgbClr val="7030A0"/>
                </a:solidFill>
              </a:rPr>
              <a:t>П.К.Яворов</a:t>
            </a:r>
            <a:r>
              <a:rPr lang="en-US" dirty="0">
                <a:solidFill>
                  <a:srgbClr val="7030A0"/>
                </a:solidFill>
              </a:rPr>
              <a:t>”</a:t>
            </a:r>
            <a:endParaRPr lang="bg-B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Представяне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sz="4100" b="1" dirty="0">
                <a:solidFill>
                  <a:srgbClr val="7030A0"/>
                </a:solidFill>
              </a:rPr>
              <a:t>Образование и обучение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2018 – 2020г.-Специална педагогика - логопедия в ШУ "Епископ Константин Преславски« гр. Варна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2018 – 2020г.-Специална педагогика - ресурсен учител в ШУ "Епископ Константин Преславски« гр. Варна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2014 –2016г.Социално консултиране и психология - Бургаски Свободен Университет гр. Бургас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1994 – 2000г. -Международен туризъм -Университет "Проф. д-р Асен Златаров</a:t>
            </a:r>
            <a:r>
              <a:rPr lang="bg-BG" dirty="0">
                <a:solidFill>
                  <a:srgbClr val="7030A0"/>
                </a:solidFill>
              </a:rPr>
              <a:t> “</a:t>
            </a:r>
            <a:r>
              <a:rPr lang="ru-RU" dirty="0">
                <a:solidFill>
                  <a:srgbClr val="7030A0"/>
                </a:solidFill>
              </a:rPr>
              <a:t> гр. Бургас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1989 – 1992г. -СОУ "Г.С.Раковски" -гр. Бургас</a:t>
            </a:r>
            <a:endParaRPr lang="bg-B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Представяне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25000" lnSpcReduction="20000"/>
          </a:bodyPr>
          <a:lstStyle/>
          <a:p>
            <a:r>
              <a:rPr lang="bg-BG" sz="6400" b="1" dirty="0">
                <a:solidFill>
                  <a:srgbClr val="7030A0"/>
                </a:solidFill>
                <a:cs typeface="Arial" pitchFamily="34" charset="0"/>
              </a:rPr>
              <a:t>Допълнителни курсове</a:t>
            </a: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1.  Сертификат по "Кризисна интервенция</a:t>
            </a:r>
            <a:r>
              <a:rPr lang="en-US" sz="6400" dirty="0">
                <a:solidFill>
                  <a:srgbClr val="7030A0"/>
                </a:solidFill>
              </a:rPr>
              <a:t>”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2.  Сертификат "Въведение в арт терапията</a:t>
            </a:r>
            <a:r>
              <a:rPr lang="en-US" sz="6400" dirty="0">
                <a:solidFill>
                  <a:srgbClr val="7030A0"/>
                </a:solidFill>
              </a:rPr>
              <a:t>”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3.  Сертификат - "Страх, тревога, фобия. Към въпроса за психичното структуриране при детето</a:t>
            </a:r>
            <a:r>
              <a:rPr lang="bg-BG" sz="6400" dirty="0">
                <a:solidFill>
                  <a:srgbClr val="7030A0"/>
                </a:solidFill>
              </a:rPr>
              <a:t> “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4.  Сертификат "Маските на агресията</a:t>
            </a:r>
            <a:r>
              <a:rPr lang="bg-BG" sz="6400" dirty="0">
                <a:solidFill>
                  <a:srgbClr val="7030A0"/>
                </a:solidFill>
              </a:rPr>
              <a:t> “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5.  Удостоверение от Лятно училище - "Работа с родителите. Подкрепа за родителстването. Въпросът за авторитета</a:t>
            </a:r>
            <a:r>
              <a:rPr lang="en-US" sz="6400" dirty="0">
                <a:solidFill>
                  <a:srgbClr val="7030A0"/>
                </a:solidFill>
              </a:rPr>
              <a:t>”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6.  </a:t>
            </a:r>
            <a:r>
              <a:rPr lang="ru-RU" sz="6400" dirty="0" err="1">
                <a:solidFill>
                  <a:srgbClr val="7030A0"/>
                </a:solidFill>
              </a:rPr>
              <a:t>Завършен</a:t>
            </a:r>
            <a:r>
              <a:rPr lang="ru-RU" sz="6400" dirty="0">
                <a:solidFill>
                  <a:srgbClr val="7030A0"/>
                </a:solidFill>
              </a:rPr>
              <a:t> първи модул психотерапевтично обучение по Психодрама - 150 учебни часа при Доц. д-р. Румен Бостанджиев. </a:t>
            </a: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7.  Удостоверение от Лятно училище - Въпросът за психичната структура в детската възраст</a:t>
            </a:r>
            <a:r>
              <a:rPr lang="en-US" sz="6400" dirty="0">
                <a:solidFill>
                  <a:srgbClr val="7030A0"/>
                </a:solidFill>
              </a:rPr>
              <a:t>”</a:t>
            </a:r>
            <a:endParaRPr lang="ru-RU" sz="6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8.  Удостоверение - Децата от аутистичен спектър в общообразователна среда - специфики и успешно приобщаване.</a:t>
            </a: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9.  Удостоверение - Хиперактивност и дефицит на внимание.</a:t>
            </a:r>
          </a:p>
          <a:p>
            <a:pPr marL="0" indent="0">
              <a:buNone/>
            </a:pPr>
            <a:r>
              <a:rPr lang="ru-RU" sz="6400" dirty="0">
                <a:solidFill>
                  <a:srgbClr val="7030A0"/>
                </a:solidFill>
              </a:rPr>
              <a:t>10.Удостоверение - Екип, сформиране на екип и мотивация в </a:t>
            </a:r>
            <a:r>
              <a:rPr lang="ru-RU" sz="6400" dirty="0" err="1">
                <a:solidFill>
                  <a:srgbClr val="7030A0"/>
                </a:solidFill>
              </a:rPr>
              <a:t>екипа</a:t>
            </a:r>
            <a:r>
              <a:rPr lang="ru-RU" sz="6400" dirty="0">
                <a:solidFill>
                  <a:srgbClr val="7030A0"/>
                </a:solidFill>
              </a:rPr>
              <a:t>.</a:t>
            </a:r>
          </a:p>
          <a:p>
            <a:pPr marL="228600" indent="-228600">
              <a:spcAft>
                <a:spcPts val="0"/>
              </a:spcAft>
              <a:buNone/>
            </a:pPr>
            <a:r>
              <a:rPr lang="bg-BG" sz="6400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11. Удостоверение – Детето със СОП в приобщаваща среда.</a:t>
            </a:r>
          </a:p>
          <a:p>
            <a:pPr marL="228600" indent="-228600">
              <a:spcAft>
                <a:spcPts val="0"/>
              </a:spcAft>
              <a:buNone/>
            </a:pPr>
            <a:r>
              <a:rPr lang="bg-BG" sz="6400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12. Сертификат – Превенция на рисковото поведение и трафика на хора в контекста на ранната </a:t>
            </a:r>
            <a:r>
              <a:rPr lang="bg-BG" sz="6400" dirty="0" err="1">
                <a:solidFill>
                  <a:srgbClr val="7030A0"/>
                </a:solidFill>
                <a:ea typeface="Calibri"/>
                <a:cs typeface="Times New Roman" pitchFamily="18" charset="0"/>
              </a:rPr>
              <a:t>сексуализация</a:t>
            </a:r>
            <a:r>
              <a:rPr lang="bg-BG" sz="6400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 на децата.</a:t>
            </a:r>
          </a:p>
          <a:p>
            <a:pPr marL="228600" indent="-228600">
              <a:spcAft>
                <a:spcPts val="0"/>
              </a:spcAft>
              <a:buNone/>
            </a:pPr>
            <a:r>
              <a:rPr lang="bg-BG" sz="6400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13. Удостоверение – Програма за превенция и интервенция на агресията и насилието в училище.</a:t>
            </a:r>
          </a:p>
          <a:p>
            <a:pPr marL="228600" indent="-228600">
              <a:spcAft>
                <a:spcPts val="0"/>
              </a:spcAft>
              <a:buNone/>
            </a:pPr>
            <a:r>
              <a:rPr lang="bg-BG" sz="6400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14, Киберсигурност, дигитално гражданство за учители и превенция на рисковете за децата в мрежата.</a:t>
            </a:r>
          </a:p>
          <a:p>
            <a:pPr marL="514350" indent="-514350">
              <a:buAutoNum type="arabicPeriod"/>
            </a:pPr>
            <a:endParaRPr lang="bg-BG" sz="3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>
                <a:solidFill>
                  <a:srgbClr val="7030A0"/>
                </a:solidFill>
              </a:rPr>
              <a:t>Философия</a:t>
            </a:r>
          </a:p>
          <a:p>
            <a:pPr algn="just">
              <a:buNone/>
            </a:pPr>
            <a:r>
              <a:rPr lang="ru-RU" sz="2400" dirty="0">
                <a:solidFill>
                  <a:srgbClr val="7030A0"/>
                </a:solidFill>
              </a:rPr>
              <a:t>Днешните деца са деца на бъдещето. От нашата подкрепа и разбиране зависи дали ще успеят да разгърнат силите си и да изпълнят задачите си. Това изисква особено внимание и съзнателност от страна на родители, учители и близки.</a:t>
            </a:r>
          </a:p>
          <a:p>
            <a:pPr algn="just">
              <a:buNone/>
            </a:pPr>
            <a:r>
              <a:rPr lang="ru-RU" sz="2400" dirty="0">
                <a:solidFill>
                  <a:srgbClr val="7030A0"/>
                </a:solidFill>
              </a:rPr>
              <a:t>Трябва да се научим да се доверяваме на децата и да се опитаме да ги разберем. Можете да се оставите на страха и безсилието да ви завладеят, но можете и да се опитате съзнателно и с любов да подкрепите детето си. Така то ще успее да даде своите дарове на света, променяйки го към по -добро.</a:t>
            </a:r>
          </a:p>
          <a:p>
            <a:endParaRPr lang="bg-BG" dirty="0">
              <a:solidFill>
                <a:srgbClr val="7030A0"/>
              </a:solidFill>
            </a:endParaRPr>
          </a:p>
          <a:p>
            <a:pPr>
              <a:buNone/>
            </a:pPr>
            <a:endParaRPr lang="bg-B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Част II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err="1">
                <a:solidFill>
                  <a:srgbClr val="7030A0"/>
                </a:solidFill>
              </a:rPr>
              <a:t>Професионална</a:t>
            </a:r>
            <a:r>
              <a:rPr lang="ru-RU" dirty="0">
                <a:solidFill>
                  <a:srgbClr val="7030A0"/>
                </a:solidFill>
              </a:rPr>
              <a:t>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7030A0"/>
                </a:solidFill>
              </a:rPr>
              <a:t>Дейността ми като училищен психолог е свързана с наблюдение, оценяване и подкрепа на психичното здраве и развитие на децата и учениците, подкрепа за разбиране на влиянието на психичноздравните проблеми върху обучението и участие в преодоляването им, участие в изграждането на училищната политика за закрила на детето и за превенция на тормоза и насилието между учениците, активно участие в изграждането на позитивен психологически климат в образователната среда, подкрепа в създаването на училищна култура на ценене на различията, толерантност, </a:t>
            </a:r>
            <a:r>
              <a:rPr lang="bg-BG" dirty="0">
                <a:solidFill>
                  <a:srgbClr val="7030A0"/>
                </a:solidFill>
              </a:rPr>
              <a:t>сътрудничество и взаимопомощ.</a:t>
            </a:r>
            <a:endParaRPr lang="ru-RU" dirty="0">
              <a:solidFill>
                <a:srgbClr val="7030A0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626</TotalTime>
  <Words>1598</Words>
  <Application>Microsoft Office PowerPoint</Application>
  <PresentationFormat>Презентация на цял екран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20" baseType="lpstr">
      <vt:lpstr>Arial</vt:lpstr>
      <vt:lpstr>Franklin Gothic Book</vt:lpstr>
      <vt:lpstr>Franklin Gothic Medium</vt:lpstr>
      <vt:lpstr>Monotype Corsiva</vt:lpstr>
      <vt:lpstr>Wingdings 2</vt:lpstr>
      <vt:lpstr>Trek</vt:lpstr>
      <vt:lpstr>П О Р Т Ф О Л И О</vt:lpstr>
      <vt:lpstr>Презентация на PowerPoint</vt:lpstr>
      <vt:lpstr> МОТИВИ </vt:lpstr>
      <vt:lpstr>СЪДЪРЖАНИЕ</vt:lpstr>
      <vt:lpstr>Част I Представяне</vt:lpstr>
      <vt:lpstr>Част I Представяне</vt:lpstr>
      <vt:lpstr>Част I Представяне</vt:lpstr>
      <vt:lpstr>Част II Професионална дейност</vt:lpstr>
      <vt:lpstr>Част II Професионална дейност</vt:lpstr>
      <vt:lpstr>Част II Професионална дейност</vt:lpstr>
      <vt:lpstr>Част II Професионална дейност</vt:lpstr>
      <vt:lpstr>Част II  Професионална дейност</vt:lpstr>
      <vt:lpstr>Част II  Професионална дейност</vt:lpstr>
      <vt:lpstr>Част II  Професионална дейност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О Р Т Ф О Л И О</dc:title>
  <dc:creator>PC</dc:creator>
  <cp:lastModifiedBy>Анелия Г. Вичева</cp:lastModifiedBy>
  <cp:revision>114</cp:revision>
  <dcterms:created xsi:type="dcterms:W3CDTF">2019-07-23T10:47:28Z</dcterms:created>
  <dcterms:modified xsi:type="dcterms:W3CDTF">2021-09-30T15:01:47Z</dcterms:modified>
</cp:coreProperties>
</file>