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2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</p:showPr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ен стил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vertBarState="maximized">
    <p:restoredLeft sz="15620"/>
    <p:restoredTop sz="95903" autoAdjust="0"/>
  </p:normalViewPr>
  <p:slideViewPr>
    <p:cSldViewPr>
      <p:cViewPr varScale="1">
        <p:scale>
          <a:sx n="66" d="100"/>
          <a:sy n="66" d="100"/>
        </p:scale>
        <p:origin x="-1008" y="-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AB2E6D-9D2E-4F44-BEAC-FA37C0C84945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673A35-8887-4DC8-9E03-7B396CDABFEF}" type="slidenum">
              <a:rPr lang="bg-BG" smtClean="0"/>
              <a:pPr/>
              <a:t>‹#›</a:t>
            </a:fld>
            <a:endParaRPr lang="bg-BG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Заглавен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Заглавие 13"/>
          <p:cNvSpPr>
            <a:spLocks noGrp="1"/>
          </p:cNvSpPr>
          <p:nvPr>
            <p:ph type="ctrTitle"/>
          </p:nvPr>
        </p:nvSpPr>
        <p:spPr>
          <a:xfrm>
            <a:off x="1432560" y="359898"/>
            <a:ext cx="7406640" cy="1472184"/>
          </a:xfrm>
        </p:spPr>
        <p:txBody>
          <a:bodyPr anchor="b"/>
          <a:lstStyle>
            <a:lvl1pPr algn="l">
              <a:defRPr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22" name="Подзаглавие 21"/>
          <p:cNvSpPr>
            <a:spLocks noGrp="1"/>
          </p:cNvSpPr>
          <p:nvPr>
            <p:ph type="subTitle" idx="1"/>
          </p:nvPr>
        </p:nvSpPr>
        <p:spPr>
          <a:xfrm>
            <a:off x="1432560" y="1850064"/>
            <a:ext cx="7406640" cy="1752600"/>
          </a:xfrm>
        </p:spPr>
        <p:txBody>
          <a:bodyPr tIns="0"/>
          <a:lstStyle>
            <a:lvl1pPr marL="27432" indent="0" algn="l">
              <a:buNone/>
              <a:defRPr sz="26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bg-BG" smtClean="0"/>
              <a:t>Щракнете, за да редактирате стила на подзаглавията в образеца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20" name="Контейнер за долния колонтитул 19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10" name="Контейнер за номер на слайда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Овал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лавие и вертикален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но заглавие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но заглавие 1"/>
          <p:cNvSpPr>
            <a:spLocks noGrp="1"/>
          </p:cNvSpPr>
          <p:nvPr>
            <p:ph type="title" orient="vert"/>
          </p:nvPr>
        </p:nvSpPr>
        <p:spPr>
          <a:xfrm>
            <a:off x="6858000" y="274639"/>
            <a:ext cx="1828800" cy="5851525"/>
          </a:xfrm>
        </p:spPr>
        <p:txBody>
          <a:bodyPr vert="eaVert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вертикален текст 2"/>
          <p:cNvSpPr>
            <a:spLocks noGrp="1"/>
          </p:cNvSpPr>
          <p:nvPr>
            <p:ph type="body" orient="vert" idx="1"/>
          </p:nvPr>
        </p:nvSpPr>
        <p:spPr>
          <a:xfrm>
            <a:off x="1143000" y="274640"/>
            <a:ext cx="55626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лавие и съдържа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лавка на секц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авоъгълник 6"/>
          <p:cNvSpPr/>
          <p:nvPr/>
        </p:nvSpPr>
        <p:spPr>
          <a:xfrm>
            <a:off x="2282890" y="-54"/>
            <a:ext cx="68580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2578392" y="2600325"/>
            <a:ext cx="6400800" cy="2286000"/>
          </a:xfrm>
        </p:spPr>
        <p:txBody>
          <a:bodyPr anchor="t"/>
          <a:lstStyle>
            <a:lvl1pPr algn="l">
              <a:lnSpc>
                <a:spcPts val="4500"/>
              </a:lnSpc>
              <a:buNone/>
              <a:defRPr sz="4000" b="1" cap="all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2578392" y="1066800"/>
            <a:ext cx="6400800" cy="1509712"/>
          </a:xfrm>
        </p:spPr>
        <p:txBody>
          <a:bodyPr anchor="b"/>
          <a:lstStyle>
            <a:lvl1pPr marL="18288" indent="0">
              <a:lnSpc>
                <a:spcPts val="2300"/>
              </a:lnSpc>
              <a:spcBef>
                <a:spcPts val="0"/>
              </a:spcBef>
              <a:buNone/>
              <a:defRPr sz="2000">
                <a:solidFill>
                  <a:schemeClr val="tx2">
                    <a:shade val="30000"/>
                    <a:satMod val="150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5" name="Контейнер за долния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6" name="Контейнер за номер на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0" name="Правоъгълник 9"/>
          <p:cNvSpPr/>
          <p:nvPr/>
        </p:nvSpPr>
        <p:spPr bwMode="invGray">
          <a:xfrm>
            <a:off x="2286000" y="0"/>
            <a:ext cx="76200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2172321" y="2814656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Овал 8"/>
          <p:cNvSpPr/>
          <p:nvPr/>
        </p:nvSpPr>
        <p:spPr>
          <a:xfrm>
            <a:off x="2408064" y="2745870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е съдържани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съдържание 2"/>
          <p:cNvSpPr>
            <a:spLocks noGrp="1"/>
          </p:cNvSpPr>
          <p:nvPr>
            <p:ph sz="half" idx="1"/>
          </p:nvPr>
        </p:nvSpPr>
        <p:spPr>
          <a:xfrm>
            <a:off x="143560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2"/>
          </p:nvPr>
        </p:nvSpPr>
        <p:spPr>
          <a:xfrm>
            <a:off x="5276088" y="1524000"/>
            <a:ext cx="3657600" cy="466344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5160336"/>
            <a:ext cx="8229600" cy="1143000"/>
          </a:xfrm>
        </p:spPr>
        <p:txBody>
          <a:bodyPr anchor="ctr"/>
          <a:lstStyle>
            <a:lvl1pPr algn="ctr">
              <a:defRPr sz="4500" b="1" cap="none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1"/>
          </p:nvPr>
        </p:nvSpPr>
        <p:spPr>
          <a:xfrm>
            <a:off x="45720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3"/>
          </p:nvPr>
        </p:nvSpPr>
        <p:spPr>
          <a:xfrm>
            <a:off x="4663440" y="328278"/>
            <a:ext cx="4023360" cy="640080"/>
          </a:xfrm>
          <a:solidFill>
            <a:schemeClr val="bg1"/>
          </a:solidFill>
          <a:ln w="10795">
            <a:solidFill>
              <a:schemeClr val="bg1"/>
            </a:solidFill>
            <a:miter lim="800000"/>
          </a:ln>
        </p:spPr>
        <p:txBody>
          <a:bodyPr anchor="ctr"/>
          <a:lstStyle>
            <a:lvl1pPr marL="64008" indent="0" algn="l">
              <a:lnSpc>
                <a:spcPct val="100000"/>
              </a:lnSpc>
              <a:spcBef>
                <a:spcPts val="100"/>
              </a:spcBef>
              <a:buNone/>
              <a:defRPr sz="1900" b="0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5" name="Контейнер за съдържание 4"/>
          <p:cNvSpPr>
            <a:spLocks noGrp="1"/>
          </p:cNvSpPr>
          <p:nvPr>
            <p:ph sz="quarter" idx="2"/>
          </p:nvPr>
        </p:nvSpPr>
        <p:spPr>
          <a:xfrm>
            <a:off x="45720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6" name="Контейнер за съдържание 5"/>
          <p:cNvSpPr>
            <a:spLocks noGrp="1"/>
          </p:cNvSpPr>
          <p:nvPr>
            <p:ph sz="quarter" idx="4"/>
          </p:nvPr>
        </p:nvSpPr>
        <p:spPr>
          <a:xfrm>
            <a:off x="4663440" y="969336"/>
            <a:ext cx="4023360" cy="4114800"/>
          </a:xfrm>
          <a:ln w="10795">
            <a:solidFill>
              <a:schemeClr val="bg1"/>
            </a:solidFill>
            <a:prstDash val="dash"/>
            <a:miter lim="800000"/>
          </a:ln>
        </p:spPr>
        <p:txBody>
          <a:bodyPr/>
          <a:lstStyle>
            <a:lvl1pPr marL="393192" indent="-274320">
              <a:lnSpc>
                <a:spcPct val="100000"/>
              </a:lnSpc>
              <a:spcBef>
                <a:spcPts val="700"/>
              </a:spcBef>
              <a:defRPr sz="2400"/>
            </a:lvl1pPr>
            <a:lvl2pPr>
              <a:lnSpc>
                <a:spcPct val="100000"/>
              </a:lnSpc>
              <a:spcBef>
                <a:spcPts val="700"/>
              </a:spcBef>
              <a:defRPr sz="2000"/>
            </a:lvl2pPr>
            <a:lvl3pPr>
              <a:lnSpc>
                <a:spcPct val="100000"/>
              </a:lnSpc>
              <a:spcBef>
                <a:spcPts val="700"/>
              </a:spcBef>
              <a:defRPr sz="1800"/>
            </a:lvl3pPr>
            <a:lvl4pPr>
              <a:lnSpc>
                <a:spcPct val="100000"/>
              </a:lnSpc>
              <a:spcBef>
                <a:spcPts val="700"/>
              </a:spcBef>
              <a:defRPr sz="1600"/>
            </a:lvl4pPr>
            <a:lvl5pPr>
              <a:lnSpc>
                <a:spcPct val="100000"/>
              </a:lnSpc>
              <a:spcBef>
                <a:spcPts val="700"/>
              </a:spcBef>
              <a:defRPr sz="16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7" name="Контейнер за 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8" name="Контейнер за долния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9" name="Контейнер за номер на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Само заглав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1435608" y="274320"/>
            <a:ext cx="7498080" cy="1143000"/>
          </a:xfrm>
        </p:spPr>
        <p:txBody>
          <a:bodyPr anchor="ctr"/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Контейнер за 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4" name="Контейнер за долния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5" name="Контейнер за номер на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разе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авоъгълник 4"/>
          <p:cNvSpPr/>
          <p:nvPr/>
        </p:nvSpPr>
        <p:spPr>
          <a:xfrm>
            <a:off x="1014984" y="0"/>
            <a:ext cx="8129016" cy="6858000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Контейнер за 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3" name="Контейнер за долния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4" name="Контейнер за номер на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6" name="Правоъгълник 5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Съдържание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457200" y="216778"/>
            <a:ext cx="3810000" cy="1162050"/>
          </a:xfrm>
          <a:ln>
            <a:noFill/>
          </a:ln>
        </p:spPr>
        <p:txBody>
          <a:bodyPr anchor="b"/>
          <a:lstStyle>
            <a:lvl1pPr algn="l">
              <a:lnSpc>
                <a:spcPts val="2000"/>
              </a:lnSpc>
              <a:buNone/>
              <a:defRPr sz="2200" b="1" cap="all" baseline="0"/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3" name="Текстов контейнер 2"/>
          <p:cNvSpPr>
            <a:spLocks noGrp="1"/>
          </p:cNvSpPr>
          <p:nvPr>
            <p:ph type="body" idx="2"/>
          </p:nvPr>
        </p:nvSpPr>
        <p:spPr>
          <a:xfrm>
            <a:off x="457200" y="1406964"/>
            <a:ext cx="3810000" cy="698500"/>
          </a:xfrm>
        </p:spPr>
        <p:txBody>
          <a:bodyPr/>
          <a:lstStyle>
            <a:lvl1pPr marL="45720" indent="0">
              <a:lnSpc>
                <a:spcPct val="100000"/>
              </a:lnSpc>
              <a:spcBef>
                <a:spcPts val="0"/>
              </a:spcBef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  <p:sp>
        <p:nvSpPr>
          <p:cNvPr id="4" name="Контейнер за съдържание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8153400" cy="3992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lang="bg-BG" smtClean="0"/>
              <a:t>Второ ниво</a:t>
            </a:r>
          </a:p>
          <a:p>
            <a:pPr lvl="2" eaLnBrk="1" latinLnBrk="0" hangingPunct="1"/>
            <a:r>
              <a:rPr lang="bg-BG" smtClean="0"/>
              <a:t>Трето ниво</a:t>
            </a:r>
          </a:p>
          <a:p>
            <a:pPr lvl="3" eaLnBrk="1" latinLnBrk="0" hangingPunct="1"/>
            <a:r>
              <a:rPr lang="bg-BG" smtClean="0"/>
              <a:t>Четвърто ниво</a:t>
            </a:r>
          </a:p>
          <a:p>
            <a:pPr lvl="4" eaLnBrk="1" latinLnBrk="0" hangingPunct="1"/>
            <a:r>
              <a:rPr lang="bg-BG" smtClean="0"/>
              <a:t>Пето ниво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Картина с на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лавие 1"/>
          <p:cNvSpPr>
            <a:spLocks noGrp="1"/>
          </p:cNvSpPr>
          <p:nvPr>
            <p:ph type="title"/>
          </p:nvPr>
        </p:nvSpPr>
        <p:spPr>
          <a:xfrm>
            <a:off x="5886896" y="1066800"/>
            <a:ext cx="2743200" cy="1981200"/>
          </a:xfrm>
        </p:spPr>
        <p:txBody>
          <a:bodyPr anchor="b">
            <a:noAutofit/>
          </a:bodyPr>
          <a:lstStyle>
            <a:lvl1pPr algn="l">
              <a:buNone/>
              <a:defRPr sz="2100" b="1">
                <a:effectLst/>
              </a:defRPr>
            </a:lvl1pPr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5" name="Контейнер за 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6" name="Контейнер за долния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bg-BG"/>
          </a:p>
        </p:txBody>
      </p:sp>
      <p:sp>
        <p:nvSpPr>
          <p:cNvPr id="7" name="Контейнер за номер на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8" name="Правоъгълник 7"/>
          <p:cNvSpPr/>
          <p:nvPr/>
        </p:nvSpPr>
        <p:spPr>
          <a:xfrm>
            <a:off x="762000" y="1066800"/>
            <a:ext cx="4572000" cy="4572000"/>
          </a:xfrm>
          <a:prstGeom prst="rect">
            <a:avLst/>
          </a:prstGeom>
          <a:solidFill>
            <a:srgbClr val="FFFFFF"/>
          </a:solidFill>
          <a:ln w="88900" cap="sq">
            <a:solidFill>
              <a:srgbClr val="FFFFFF"/>
            </a:solidFill>
            <a:miter lim="800000"/>
          </a:ln>
          <a:effectLst>
            <a:outerShdw blurRad="55500" dist="18500" dir="5400000" algn="tl" rotWithShape="0">
              <a:srgbClr val="000000">
                <a:alpha val="3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635">
            <a:bevelT w="25400" h="19050"/>
            <a:contourClr>
              <a:srgbClr val="969696"/>
            </a:contourClr>
          </a:sp3d>
        </p:spPr>
        <p:txBody>
          <a:bodyPr lIns="91440" tIns="274320" rtlCol="0" anchor="t">
            <a:normAutofit/>
          </a:bodyPr>
          <a:lstStyle>
            <a:extLst/>
          </a:lstStyle>
          <a:p>
            <a:pPr marL="0" indent="-283464" algn="l" rtl="0" eaLnBrk="1" latinLnBrk="0" hangingPunct="1">
              <a:lnSpc>
                <a:spcPts val="3000"/>
              </a:lnSpc>
              <a:spcBef>
                <a:spcPts val="600"/>
              </a:spcBef>
              <a:buClr>
                <a:schemeClr val="accent1"/>
              </a:buClr>
              <a:buSzPct val="80000"/>
              <a:buFont typeface="Wingdings 2"/>
              <a:buNone/>
            </a:pPr>
            <a:endParaRPr kumimoji="0" lang="en-US" sz="3200" kern="120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Контейнер за картина 2"/>
          <p:cNvSpPr>
            <a:spLocks noGrp="1"/>
          </p:cNvSpPr>
          <p:nvPr>
            <p:ph type="pic" idx="1"/>
          </p:nvPr>
        </p:nvSpPr>
        <p:spPr>
          <a:xfrm>
            <a:off x="838200" y="1143003"/>
            <a:ext cx="4419600" cy="3514531"/>
          </a:xfrm>
          <a:prstGeom prst="roundRect">
            <a:avLst>
              <a:gd name="adj" fmla="val 783"/>
            </a:avLst>
          </a:prstGeom>
          <a:solidFill>
            <a:schemeClr val="bg2"/>
          </a:solidFill>
          <a:ln w="127000">
            <a:noFill/>
            <a:miter lim="800000"/>
          </a:ln>
          <a:effectLst/>
        </p:spPr>
        <p:txBody>
          <a:bodyPr lIns="91440" tIns="274320" anchor="t"/>
          <a:lstStyle>
            <a:lvl1pPr indent="0">
              <a:buNone/>
              <a:defRPr sz="3200"/>
            </a:lvl1pPr>
            <a:extLst/>
          </a:lstStyle>
          <a:p>
            <a:pPr marL="0" algn="l" eaLnBrk="1" latinLnBrk="0" hangingPunct="1"/>
            <a:r>
              <a:rPr kumimoji="0" lang="bg-BG" smtClean="0"/>
              <a:t>Щракнете върху иконата, за да добавите картина</a:t>
            </a:r>
            <a:endParaRPr kumimoji="0" lang="en-US" dirty="0"/>
          </a:p>
        </p:txBody>
      </p:sp>
      <p:sp>
        <p:nvSpPr>
          <p:cNvPr id="9" name="Блоксхема: процес 8"/>
          <p:cNvSpPr/>
          <p:nvPr/>
        </p:nvSpPr>
        <p:spPr>
          <a:xfrm rot="19468671">
            <a:off x="396725" y="954341"/>
            <a:ext cx="685800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shade val="90000"/>
                <a:satMod val="200000"/>
                <a:alpha val="4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Блоксхема: процес 9"/>
          <p:cNvSpPr/>
          <p:nvPr/>
        </p:nvSpPr>
        <p:spPr>
          <a:xfrm rot="2103354" flipH="1">
            <a:off x="5003667" y="936786"/>
            <a:ext cx="649224" cy="204310"/>
          </a:xfrm>
          <a:prstGeom prst="flowChartProcess">
            <a:avLst/>
          </a:prstGeom>
          <a:solidFill>
            <a:srgbClr val="FBFBFB">
              <a:alpha val="45098"/>
            </a:srgbClr>
          </a:solidFill>
          <a:ln w="6350" cap="rnd" cmpd="sng" algn="ctr">
            <a:solidFill>
              <a:srgbClr val="FFFFFF">
                <a:alpha val="100000"/>
              </a:srgbClr>
            </a:solidFill>
            <a:prstDash val="solid"/>
          </a:ln>
          <a:effectLst>
            <a:outerShdw blurRad="25400" dist="25400" dir="3300000" sx="96000" sy="96000" algn="tl" rotWithShape="0">
              <a:schemeClr val="bg2">
                <a:alpha val="20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" name="Текстов контейнер 3"/>
          <p:cNvSpPr>
            <a:spLocks noGrp="1"/>
          </p:cNvSpPr>
          <p:nvPr>
            <p:ph type="body" sz="half" idx="2"/>
          </p:nvPr>
        </p:nvSpPr>
        <p:spPr>
          <a:xfrm>
            <a:off x="838200" y="4800600"/>
            <a:ext cx="4419600" cy="762000"/>
          </a:xfrm>
        </p:spPr>
        <p:txBody>
          <a:bodyPr anchor="ctr"/>
          <a:lstStyle>
            <a:lvl1pPr marL="0" indent="0" algn="l">
              <a:lnSpc>
                <a:spcPts val="1600"/>
              </a:lnSpc>
              <a:spcBef>
                <a:spcPts val="0"/>
              </a:spcBef>
              <a:buNone/>
              <a:defRPr sz="1400">
                <a:solidFill>
                  <a:srgbClr val="777777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Сегмент от кръг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Овал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Пръстен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2" name="Правоъгълник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Контейнер за заглавие 4"/>
          <p:cNvSpPr>
            <a:spLocks noGrp="1"/>
          </p:cNvSpPr>
          <p:nvPr>
            <p:ph type="title"/>
          </p:nvPr>
        </p:nvSpPr>
        <p:spPr>
          <a:xfrm>
            <a:off x="1435608" y="274638"/>
            <a:ext cx="7498080" cy="1143000"/>
          </a:xfrm>
          <a:prstGeom prst="rect">
            <a:avLst/>
          </a:prstGeom>
        </p:spPr>
        <p:txBody>
          <a:bodyPr anchor="ctr">
            <a:normAutofit/>
          </a:bodyPr>
          <a:lstStyle>
            <a:extLst/>
          </a:lstStyle>
          <a:p>
            <a:r>
              <a:rPr kumimoji="0" lang="bg-BG" smtClean="0"/>
              <a:t>Щракнете, за да редактирате стила на заглавието в образеца</a:t>
            </a:r>
            <a:endParaRPr kumimoji="0" lang="en-US"/>
          </a:p>
        </p:txBody>
      </p:sp>
      <p:sp>
        <p:nvSpPr>
          <p:cNvPr id="9" name="Текстов контейнер 8"/>
          <p:cNvSpPr>
            <a:spLocks noGrp="1"/>
          </p:cNvSpPr>
          <p:nvPr>
            <p:ph type="body" idx="1"/>
          </p:nvPr>
        </p:nvSpPr>
        <p:spPr>
          <a:xfrm>
            <a:off x="1435608" y="1447800"/>
            <a:ext cx="7498080" cy="4800600"/>
          </a:xfrm>
          <a:prstGeom prst="rect">
            <a:avLst/>
          </a:prstGeom>
        </p:spPr>
        <p:txBody>
          <a:bodyPr>
            <a:normAutofit/>
          </a:bodyPr>
          <a:lstStyle>
            <a:extLst/>
          </a:lstStyle>
          <a:p>
            <a:pPr lvl="0" eaLnBrk="1" latinLnBrk="0" hangingPunct="1"/>
            <a:r>
              <a:rPr kumimoji="0" lang="bg-BG" smtClean="0"/>
              <a:t>Щракн., за да ред. стил на загл. в обр.</a:t>
            </a:r>
          </a:p>
          <a:p>
            <a:pPr lvl="1" eaLnBrk="1" latinLnBrk="0" hangingPunct="1"/>
            <a:r>
              <a:rPr kumimoji="0" lang="bg-BG" smtClean="0"/>
              <a:t>Второ ниво</a:t>
            </a:r>
          </a:p>
          <a:p>
            <a:pPr lvl="2" eaLnBrk="1" latinLnBrk="0" hangingPunct="1"/>
            <a:r>
              <a:rPr kumimoji="0" lang="bg-BG" smtClean="0"/>
              <a:t>Трето ниво</a:t>
            </a:r>
          </a:p>
          <a:p>
            <a:pPr lvl="3" eaLnBrk="1" latinLnBrk="0" hangingPunct="1"/>
            <a:r>
              <a:rPr kumimoji="0" lang="bg-BG" smtClean="0"/>
              <a:t>Четвърто ниво</a:t>
            </a:r>
          </a:p>
          <a:p>
            <a:pPr lvl="4" eaLnBrk="1" latinLnBrk="0" hangingPunct="1"/>
            <a:r>
              <a:rPr kumimoji="0" lang="bg-BG" smtClean="0"/>
              <a:t>Пето ниво</a:t>
            </a:r>
            <a:endParaRPr kumimoji="0" lang="en-US"/>
          </a:p>
        </p:txBody>
      </p:sp>
      <p:sp>
        <p:nvSpPr>
          <p:cNvPr id="24" name="Контейнер за дата 23"/>
          <p:cNvSpPr>
            <a:spLocks noGrp="1"/>
          </p:cNvSpPr>
          <p:nvPr>
            <p:ph type="dt" sz="half" idx="2"/>
          </p:nvPr>
        </p:nvSpPr>
        <p:spPr>
          <a:xfrm>
            <a:off x="3581400" y="6305550"/>
            <a:ext cx="2133600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</a:defRPr>
            </a:lvl1pPr>
            <a:extLst/>
          </a:lstStyle>
          <a:p>
            <a:fld id="{8529B0D0-62EF-428E-8FFD-F6D70162302F}" type="datetimeFigureOut">
              <a:rPr lang="bg-BG" smtClean="0"/>
              <a:pPr/>
              <a:t>25.9.2021 г.</a:t>
            </a:fld>
            <a:endParaRPr lang="bg-BG"/>
          </a:p>
        </p:txBody>
      </p:sp>
      <p:sp>
        <p:nvSpPr>
          <p:cNvPr id="10" name="Контейнер за долния колонтитул 9"/>
          <p:cNvSpPr>
            <a:spLocks noGrp="1"/>
          </p:cNvSpPr>
          <p:nvPr>
            <p:ph type="ftr" sz="quarter" idx="3"/>
          </p:nvPr>
        </p:nvSpPr>
        <p:spPr>
          <a:xfrm>
            <a:off x="5715000" y="6305550"/>
            <a:ext cx="2895600" cy="476250"/>
          </a:xfrm>
          <a:prstGeom prst="rect">
            <a:avLst/>
          </a:prstGeom>
        </p:spPr>
        <p:txBody>
          <a:bodyPr anchor="b"/>
          <a:lstStyle>
            <a:lvl1pPr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endParaRPr lang="bg-BG"/>
          </a:p>
        </p:txBody>
      </p:sp>
      <p:sp>
        <p:nvSpPr>
          <p:cNvPr id="22" name="Контейнер за номер на слайда 21"/>
          <p:cNvSpPr>
            <a:spLocks noGrp="1"/>
          </p:cNvSpPr>
          <p:nvPr>
            <p:ph type="sldNum" sz="quarter" idx="4"/>
          </p:nvPr>
        </p:nvSpPr>
        <p:spPr>
          <a:xfrm>
            <a:off x="8613648" y="6305550"/>
            <a:ext cx="457200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>
                <a:solidFill>
                  <a:schemeClr val="bg2">
                    <a:shade val="50000"/>
                    <a:satMod val="200000"/>
                  </a:schemeClr>
                </a:solidFill>
                <a:effectLst/>
              </a:defRPr>
            </a:lvl1pPr>
            <a:extLst/>
          </a:lstStyle>
          <a:p>
            <a:fld id="{E88F6CB5-5471-4E54-BA02-AA68A933E02E}" type="slidenum">
              <a:rPr lang="bg-BG" smtClean="0"/>
              <a:pPr/>
              <a:t>‹#›</a:t>
            </a:fld>
            <a:endParaRPr lang="bg-BG"/>
          </a:p>
        </p:txBody>
      </p:sp>
      <p:sp>
        <p:nvSpPr>
          <p:cNvPr id="15" name="Правоъгълник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ransition spd="slow">
    <p:wheel spokes="8"/>
  </p:transition>
  <p:timing>
    <p:tnLst>
      <p:par>
        <p:cTn id="1" dur="indefinite" restart="never" nodeType="tmRoot"/>
      </p:par>
    </p:tnLst>
  </p:timing>
  <p:txStyles>
    <p:titleStyle>
      <a:lvl1pPr algn="l" rtl="0" eaLnBrk="1" latinLnBrk="0" hangingPunct="1">
        <a:spcBef>
          <a:spcPct val="0"/>
        </a:spcBef>
        <a:buNone/>
        <a:defRPr kumimoji="0" sz="4300" kern="120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83464" algn="l" rtl="0" eaLnBrk="1" latinLnBrk="0" hangingPunct="1">
        <a:lnSpc>
          <a:spcPct val="100000"/>
        </a:lnSpc>
        <a:spcBef>
          <a:spcPts val="600"/>
        </a:spcBef>
        <a:buClr>
          <a:schemeClr val="accent1"/>
        </a:buClr>
        <a:buSzPct val="80000"/>
        <a:buFont typeface="Wingdings 2"/>
        <a:buChar char=""/>
        <a:defRPr kumimoji="0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37744" algn="l" rtl="0" eaLnBrk="1" latinLnBrk="0" hangingPunct="1">
        <a:lnSpc>
          <a:spcPct val="100000"/>
        </a:lnSpc>
        <a:spcBef>
          <a:spcPts val="550"/>
        </a:spcBef>
        <a:buClr>
          <a:schemeClr val="accent1"/>
        </a:buClr>
        <a:buFont typeface="Verdana"/>
        <a:buChar char="◦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886968" indent="-228600" algn="l" rtl="0" eaLnBrk="1" latinLnBrk="0" hangingPunct="1">
        <a:lnSpc>
          <a:spcPct val="100000"/>
        </a:lnSpc>
        <a:spcBef>
          <a:spcPct val="20000"/>
        </a:spcBef>
        <a:buClr>
          <a:schemeClr val="accent2"/>
        </a:buClr>
        <a:buFont typeface="Wingdings 2"/>
        <a:buChar char="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4429124" y="0"/>
            <a:ext cx="4249042" cy="2000264"/>
          </a:xfrm>
        </p:spPr>
        <p:txBody>
          <a:bodyPr>
            <a:normAutofit fontScale="90000"/>
          </a:bodyPr>
          <a:lstStyle/>
          <a:p>
            <a:pPr algn="ctr"/>
            <a:r>
              <a:rPr lang="bg-BG" sz="44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        Професионално</a:t>
            </a:r>
            <a:br>
              <a:rPr lang="bg-BG" sz="44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sz="4400" b="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портфолио	на</a:t>
            </a:r>
            <a:r>
              <a:rPr lang="bg-BG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/>
            </a:r>
            <a:br>
              <a:rPr lang="bg-BG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</a:br>
            <a:r>
              <a:rPr lang="bg-BG" sz="4400" dirty="0" smtClean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Times New Roman" pitchFamily="18" charset="0"/>
                <a:cs typeface="Times New Roman" pitchFamily="18" charset="0"/>
              </a:rPr>
              <a:t>Ваня Иванова</a:t>
            </a:r>
            <a:endParaRPr lang="bg-BG" sz="4400" b="0" dirty="0">
              <a:solidFill>
                <a:schemeClr val="tx1">
                  <a:lumMod val="85000"/>
                  <a:lumOff val="15000"/>
                </a:schemeClr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" name="Картина 5" descr="images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142976" y="785794"/>
            <a:ext cx="3444895" cy="5786477"/>
          </a:xfrm>
          <a:prstGeom prst="rect">
            <a:avLst/>
          </a:prstGeom>
        </p:spPr>
      </p:pic>
      <p:pic>
        <p:nvPicPr>
          <p:cNvPr id="7" name="Картина 6" descr="83440183_2797230113716214_3186642381973893736_o.jpg"/>
          <p:cNvPicPr>
            <a:picLocks noChangeAspect="1"/>
          </p:cNvPicPr>
          <p:nvPr/>
        </p:nvPicPr>
        <p:blipFill>
          <a:blip r:embed="rId3" cstate="print"/>
          <a:srcRect l="28113" t="2083" r="8311" b="27083"/>
          <a:stretch>
            <a:fillRect/>
          </a:stretch>
        </p:blipFill>
        <p:spPr>
          <a:xfrm>
            <a:off x="4500562" y="2143116"/>
            <a:ext cx="3973213" cy="4429156"/>
          </a:xfrm>
          <a:prstGeom prst="rect">
            <a:avLst/>
          </a:prstGeom>
        </p:spPr>
      </p:pic>
    </p:spTree>
  </p:cSld>
  <p:clrMapOvr>
    <a:masterClrMapping/>
  </p:clrMapOvr>
  <p:transition spd="med" advClick="0" advTm="4056">
    <p:wheel spokes="8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500042"/>
            <a:ext cx="7498080" cy="917596"/>
          </a:xfrm>
        </p:spPr>
        <p:txBody>
          <a:bodyPr>
            <a:normAutofit/>
          </a:bodyPr>
          <a:lstStyle/>
          <a:p>
            <a:pPr algn="just"/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7. Самонаблюдение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1785926"/>
            <a:ext cx="7498080" cy="392909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Силни страни: търпелив човек, обичащ децата; доверчив и печелещ доверие; лоялен и създаващ приятна атмосфера за работа.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Учениците винаги се изслушват и се обсъждат техните идеи, въпроси и тревоги. Никога не се оставят да се прибират с лошо настроени. Най-важно е създаването на приятна атмосфера и включването на всички сетива в процеса на работа.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7925">
    <p:wheel spokes="8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428604"/>
            <a:ext cx="7498080" cy="1143000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Съдържание: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857364"/>
            <a:ext cx="7498080" cy="3552836"/>
          </a:xfrm>
        </p:spPr>
        <p:txBody>
          <a:bodyPr>
            <a:normAutofit/>
          </a:bodyPr>
          <a:lstStyle/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1. Резюме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2.Философия на преподаване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3. Отговорности на педагога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4. Методика на преподаването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5. Обратна връзка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6. Бъдещи планове</a:t>
            </a:r>
          </a:p>
          <a:p>
            <a:pPr marL="514350" indent="-514350">
              <a:buNone/>
            </a:pPr>
            <a:r>
              <a:rPr lang="bg-BG" sz="2700" i="1" dirty="0" smtClean="0">
                <a:latin typeface="Times New Roman" pitchFamily="18" charset="0"/>
                <a:cs typeface="Times New Roman" pitchFamily="18" charset="0"/>
              </a:rPr>
              <a:t>7. Самонаблюдение</a:t>
            </a:r>
          </a:p>
        </p:txBody>
      </p:sp>
    </p:spTree>
  </p:cSld>
  <p:clrMapOvr>
    <a:masterClrMapping/>
  </p:clrMapOvr>
  <p:transition spd="slow" advClick="0" advTm="7316">
    <p:wheel spokes="8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1.Резюме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Име: Ваня Иванова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Длъжност: Начален учител в ГЦОУД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Месторабота: Средно училище ”Иван Вазов” – град Бургас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Образование: Висше – бакалавър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Специалност: Начална училищна педагогика с чужд език – английски език</a:t>
            </a:r>
          </a:p>
          <a:p>
            <a:pPr marL="0" indent="0" algn="just">
              <a:lnSpc>
                <a:spcPct val="150000"/>
              </a:lnSpc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Педагогически стаж: </a:t>
            </a:r>
            <a:r>
              <a:rPr lang="en-US" sz="2700" dirty="0" smtClean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години</a:t>
            </a:r>
          </a:p>
        </p:txBody>
      </p:sp>
    </p:spTree>
  </p:cSld>
  <p:clrMapOvr>
    <a:masterClrMapping/>
  </p:clrMapOvr>
  <p:transition spd="slow" advClick="0" advTm="10218">
    <p:wheel spokes="8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285728"/>
            <a:ext cx="7498080" cy="1143000"/>
          </a:xfrm>
        </p:spPr>
        <p:txBody>
          <a:bodyPr>
            <a:no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Квалификационни курсове и обучения: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1785926"/>
            <a:ext cx="7498080" cy="4714908"/>
          </a:xfrm>
        </p:spPr>
        <p:txBody>
          <a:bodyPr>
            <a:noAutofit/>
          </a:bodyPr>
          <a:lstStyle/>
          <a:p>
            <a:pPr>
              <a:buFont typeface="Wingdings" pitchFamily="2" charset="2"/>
              <a:buChar char="§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„Управление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агресивното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поведение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училищната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среда. Как да овладеем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играта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на ума, за да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бъдем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разбрани.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 – Център за съвременно образование</a:t>
            </a: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Динамична класна стая в началното училище за ефективно образование и формиране на контекстни умения, прилагане на динамичен модел с интерактивно интердисциплинарно учебно съдържание в учебния процес в началното училище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”</a:t>
            </a: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 – Университет 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„П</a:t>
            </a:r>
            <a:r>
              <a:rPr lang="bg-BG" sz="2300" dirty="0" err="1" smtClean="0">
                <a:latin typeface="Times New Roman" pitchFamily="18" charset="0"/>
                <a:cs typeface="Times New Roman" pitchFamily="18" charset="0"/>
              </a:rPr>
              <a:t>роф</a:t>
            </a: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. д-р Асен </a:t>
            </a:r>
            <a:r>
              <a:rPr lang="bg-BG" sz="2300" dirty="0" err="1" smtClean="0">
                <a:latin typeface="Times New Roman" pitchFamily="18" charset="0"/>
                <a:cs typeface="Times New Roman" pitchFamily="18" charset="0"/>
              </a:rPr>
              <a:t>Златаров</a:t>
            </a:r>
            <a:r>
              <a:rPr lang="bg-BG" sz="23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en-US" sz="23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Wingdings" pitchFamily="2" charset="2"/>
              <a:buChar char="§"/>
            </a:pP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„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Киберсигурност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дигитално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гражданство за учители и превенция на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рисковете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за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децата</a:t>
            </a:r>
            <a:r>
              <a:rPr lang="ru-RU" sz="2300" dirty="0" smtClean="0">
                <a:latin typeface="Times New Roman" pitchFamily="18" charset="0"/>
                <a:cs typeface="Times New Roman" pitchFamily="18" charset="0"/>
              </a:rPr>
              <a:t> в </a:t>
            </a:r>
            <a:r>
              <a:rPr lang="ru-RU" sz="2300" dirty="0" err="1" smtClean="0">
                <a:latin typeface="Times New Roman" pitchFamily="18" charset="0"/>
                <a:cs typeface="Times New Roman" pitchFamily="18" charset="0"/>
              </a:rPr>
              <a:t>мрежата</a:t>
            </a:r>
            <a:r>
              <a:rPr lang="en-US" sz="2300" dirty="0" smtClean="0">
                <a:latin typeface="Times New Roman" pitchFamily="18" charset="0"/>
                <a:cs typeface="Times New Roman" pitchFamily="18" charset="0"/>
              </a:rPr>
              <a:t>”</a:t>
            </a:r>
            <a:endParaRPr lang="bg-BG" sz="23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1528">
    <p:wheel spokes="8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85852" y="214290"/>
            <a:ext cx="7498080" cy="928686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2. Философия на преподаване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14414" y="1214422"/>
            <a:ext cx="7750074" cy="5357850"/>
          </a:xfrm>
        </p:spPr>
        <p:txBody>
          <a:bodyPr>
            <a:no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„За да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бъдеш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добър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преподавател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необходимо е да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обичаш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това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което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преподаваш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и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тези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, на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които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преподаваш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700" b="1" dirty="0" smtClean="0">
                <a:latin typeface="Times New Roman" pitchFamily="18" charset="0"/>
                <a:cs typeface="Times New Roman" pitchFamily="18" charset="0"/>
              </a:rPr>
              <a:t>” </a:t>
            </a:r>
            <a:r>
              <a:rPr lang="ru-RU" sz="2700" b="1" dirty="0" smtClean="0">
                <a:latin typeface="Times New Roman" pitchFamily="18" charset="0"/>
                <a:cs typeface="Times New Roman" pitchFamily="18" charset="0"/>
              </a:rPr>
              <a:t>В. О. </a:t>
            </a:r>
            <a:r>
              <a:rPr lang="ru-RU" sz="2700" b="1" dirty="0" err="1" smtClean="0">
                <a:latin typeface="Times New Roman" pitchFamily="18" charset="0"/>
                <a:cs typeface="Times New Roman" pitchFamily="18" charset="0"/>
              </a:rPr>
              <a:t>Ключевски</a:t>
            </a:r>
            <a:endParaRPr lang="ru-RU" sz="2700" b="1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Моята философия на преподаване се отнася до любовта към професията, знанието, както и учениците.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Разбира се, работата на учителя не е достатъчна за създаването на една хармонична личност. В този процес ролята на родителя е също от изключително значение.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Целта на този процес е създаването на мислещи, креативни и критични личности.</a:t>
            </a:r>
          </a:p>
        </p:txBody>
      </p:sp>
    </p:spTree>
  </p:cSld>
  <p:clrMapOvr>
    <a:masterClrMapping/>
  </p:clrMapOvr>
  <p:transition spd="slow" advClick="0" advTm="19047">
    <p:wheel spokes="8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857232"/>
            <a:ext cx="7498080" cy="846158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 3. Отговорности на педагога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357290" y="2143116"/>
            <a:ext cx="7498080" cy="3429024"/>
          </a:xfrm>
        </p:spPr>
        <p:txBody>
          <a:bodyPr>
            <a:noAutofit/>
          </a:bodyPr>
          <a:lstStyle/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Планира и организира учебно-възпитателния процес;</a:t>
            </a:r>
          </a:p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Провежда учебно-възпитателния процес;</a:t>
            </a:r>
          </a:p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Изгражда знания, умения, отношения у учениците чрез учебно-възпитателния процес;</a:t>
            </a:r>
          </a:p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Носи отговорност за опазване живота и здравето на учениците.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4539">
    <p:wheel spokes="8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928670"/>
            <a:ext cx="7498080" cy="917596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4.Методика на преподаването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071678"/>
            <a:ext cx="7498080" cy="3571900"/>
          </a:xfrm>
        </p:spPr>
        <p:txBody>
          <a:bodyPr>
            <a:normAutofit/>
          </a:bodyPr>
          <a:lstStyle/>
          <a:p>
            <a:pPr algn="just">
              <a:buNone/>
            </a:pPr>
            <a:endParaRPr lang="bg-BG" sz="2700" dirty="0" smtClean="0"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Използване на разбираем за учениците език;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Включване на игри и съвременни технологии в учебно-възпитателния процес;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Индивидуален подход към всеки ученик;</a:t>
            </a:r>
          </a:p>
          <a:p>
            <a:pPr algn="just">
              <a:buFont typeface="Wingdings" pitchFamily="2" charset="2"/>
              <a:buChar char="§"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Включване на подвижни игри в учебните часове.</a:t>
            </a:r>
          </a:p>
        </p:txBody>
      </p:sp>
    </p:spTree>
  </p:cSld>
  <p:clrMapOvr>
    <a:masterClrMapping/>
  </p:clrMapOvr>
  <p:transition spd="slow" advClick="0" advTm="9782">
    <p:wheel spokes="8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57290" y="1000108"/>
            <a:ext cx="7498080" cy="917596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 5.Обратна връзка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285852" y="2214554"/>
            <a:ext cx="7678636" cy="2583168"/>
          </a:xfrm>
        </p:spPr>
        <p:txBody>
          <a:bodyPr>
            <a:normAutofit/>
          </a:bodyPr>
          <a:lstStyle/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Обратната връзка се извършва всекидневно под различна форма – устна и писмена.</a:t>
            </a:r>
          </a:p>
          <a:p>
            <a:pPr marL="0" indent="0" algn="just">
              <a:spcBef>
                <a:spcPts val="0"/>
              </a:spcBef>
              <a:buNone/>
            </a:pPr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Изключително важно е да се насърчават и подкрепят учениците, като се поощряват техните успехи, коригират се пропуските незабавно и се стимулират за повече знания.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888">
    <p:wheel spokes="8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28728" y="642918"/>
            <a:ext cx="7498080" cy="1143000"/>
          </a:xfrm>
        </p:spPr>
        <p:txBody>
          <a:bodyPr>
            <a:normAutofit/>
          </a:bodyPr>
          <a:lstStyle/>
          <a:p>
            <a:r>
              <a:rPr lang="bg-BG" sz="4000" i="1" dirty="0" smtClean="0">
                <a:solidFill>
                  <a:schemeClr val="tx1"/>
                </a:solidFill>
                <a:effectLst/>
                <a:latin typeface="Times New Roman" pitchFamily="18" charset="0"/>
                <a:cs typeface="Times New Roman" pitchFamily="18" charset="0"/>
              </a:rPr>
              <a:t>6. Бъдещи планове</a:t>
            </a:r>
            <a:endParaRPr lang="bg-BG" sz="4000" i="1" dirty="0">
              <a:solidFill>
                <a:schemeClr val="tx1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28728" y="2214554"/>
            <a:ext cx="7498080" cy="3195646"/>
          </a:xfrm>
        </p:spPr>
        <p:txBody>
          <a:bodyPr>
            <a:normAutofit/>
          </a:bodyPr>
          <a:lstStyle/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  Посещаване на курсове за повишаване на своята квалификация;</a:t>
            </a:r>
          </a:p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Самоусъвършенстване на компетентностите си, с цел усъвършенстване образователно-възпитания процес в училище;</a:t>
            </a:r>
          </a:p>
          <a:p>
            <a:pPr algn="just"/>
            <a:r>
              <a:rPr lang="bg-BG" sz="2700" dirty="0" smtClean="0">
                <a:latin typeface="Times New Roman" pitchFamily="18" charset="0"/>
                <a:cs typeface="Times New Roman" pitchFamily="18" charset="0"/>
              </a:rPr>
              <a:t>Създаване на приятна атмосфера и един сплотен клас.</a:t>
            </a:r>
            <a:endParaRPr lang="bg-BG" sz="27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slow" advClick="0" advTm="10640">
    <p:wheel spokes="8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Слънцестоене">
  <a:themeElements>
    <a:clrScheme name="О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лънцестоене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Слънцестоене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53000"/>
              </a:schemeClr>
            </a:gs>
            <a:gs pos="50000">
              <a:schemeClr val="phClr">
                <a:tint val="42000"/>
                <a:satMod val="255000"/>
              </a:schemeClr>
            </a:gs>
            <a:gs pos="97000">
              <a:schemeClr val="phClr">
                <a:tint val="53000"/>
                <a:satMod val="260000"/>
              </a:schemeClr>
            </a:gs>
            <a:gs pos="100000">
              <a:schemeClr val="phClr">
                <a:tint val="56000"/>
                <a:satMod val="275000"/>
              </a:schemeClr>
            </a:gs>
          </a:gsLst>
          <a:path path="circle">
            <a:fillToRect l="50000" t="50000" r="50000" b="50000"/>
          </a:path>
        </a:gradFill>
        <a:gradFill rotWithShape="1">
          <a:gsLst>
            <a:gs pos="0">
              <a:schemeClr val="phClr">
                <a:tint val="92000"/>
                <a:satMod val="170000"/>
              </a:schemeClr>
            </a:gs>
            <a:gs pos="15000">
              <a:schemeClr val="phClr">
                <a:tint val="92000"/>
                <a:shade val="99000"/>
                <a:satMod val="170000"/>
              </a:schemeClr>
            </a:gs>
            <a:gs pos="62000">
              <a:schemeClr val="phClr">
                <a:tint val="96000"/>
                <a:shade val="80000"/>
                <a:satMod val="170000"/>
              </a:schemeClr>
            </a:gs>
            <a:gs pos="97000">
              <a:schemeClr val="phClr">
                <a:tint val="98000"/>
                <a:shade val="63000"/>
                <a:satMod val="170000"/>
              </a:schemeClr>
            </a:gs>
            <a:gs pos="100000">
              <a:schemeClr val="phClr">
                <a:shade val="62000"/>
                <a:satMod val="170000"/>
              </a:schemeClr>
            </a:gs>
          </a:gsLst>
          <a:path path="circle">
            <a:fillToRect l="50000" t="50000" r="50000" b="5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 contourW="12700">
            <a:bevelT w="0" h="0"/>
            <a:contourClr>
              <a:schemeClr val="phClr">
                <a:shade val="80000"/>
              </a:schemeClr>
            </a:contourClr>
          </a:sp3d>
        </a:effectStyle>
        <a:effectStyle>
          <a:effectLst>
            <a:outerShdw blurRad="635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brightRoom" dir="tl">
              <a:rot lat="0" lon="0" rev="5400000"/>
            </a:lightRig>
          </a:scene3d>
          <a:sp3d contourW="12700">
            <a:bevelT w="25400" h="50800" prst="angle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1488</TotalTime>
  <Words>474</Words>
  <Application>Microsoft Office PowerPoint</Application>
  <PresentationFormat>Презентация на цял екран (4:3)</PresentationFormat>
  <Paragraphs>46</Paragraphs>
  <Slides>10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Заглавия на слайдовете</vt:lpstr>
      </vt:variant>
      <vt:variant>
        <vt:i4>10</vt:i4>
      </vt:variant>
    </vt:vector>
  </HeadingPairs>
  <TitlesOfParts>
    <vt:vector size="11" baseType="lpstr">
      <vt:lpstr>Слънцестоене</vt:lpstr>
      <vt:lpstr>        Професионално портфолио на Ваня Иванова</vt:lpstr>
      <vt:lpstr>Съдържание:</vt:lpstr>
      <vt:lpstr>1.Резюме</vt:lpstr>
      <vt:lpstr>Квалификационни курсове и обучения:</vt:lpstr>
      <vt:lpstr>2. Философия на преподаване</vt:lpstr>
      <vt:lpstr>  3. Отговорности на педагога</vt:lpstr>
      <vt:lpstr>4.Методика на преподаването</vt:lpstr>
      <vt:lpstr> 5.Обратна връзка</vt:lpstr>
      <vt:lpstr>6. Бъдещи планове</vt:lpstr>
      <vt:lpstr>7. Самонаблюдение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User</dc:creator>
  <cp:lastModifiedBy>PC</cp:lastModifiedBy>
  <cp:revision>67</cp:revision>
  <dcterms:created xsi:type="dcterms:W3CDTF">2016-09-04T06:50:34Z</dcterms:created>
  <dcterms:modified xsi:type="dcterms:W3CDTF">2021-09-25T20:00:01Z</dcterms:modified>
</cp:coreProperties>
</file>