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9"/>
  </p:notesMasterIdLst>
  <p:sldIdLst>
    <p:sldId id="256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81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2" r:id="rId22"/>
    <p:sldId id="273" r:id="rId23"/>
    <p:sldId id="274" r:id="rId24"/>
    <p:sldId id="275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озаглавена секция" id="{0442483E-6721-471D-A883-247968D2BF54}">
          <p14:sldIdLst>
            <p14:sldId id="256"/>
            <p14:sldId id="258"/>
            <p14:sldId id="259"/>
            <p14:sldId id="260"/>
            <p14:sldId id="277"/>
            <p14:sldId id="261"/>
            <p14:sldId id="262"/>
            <p14:sldId id="263"/>
            <p14:sldId id="264"/>
            <p14:sldId id="265"/>
            <p14:sldId id="281"/>
            <p14:sldId id="266"/>
            <p14:sldId id="267"/>
            <p14:sldId id="268"/>
            <p14:sldId id="269"/>
            <p14:sldId id="270"/>
            <p14:sldId id="271"/>
            <p14:sldId id="276"/>
            <p14:sldId id="272"/>
            <p14:sldId id="273"/>
            <p14:sldId id="274"/>
            <p14:sldId id="275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3837" autoAdjust="0"/>
  </p:normalViewPr>
  <p:slideViewPr>
    <p:cSldViewPr snapToGrid="0" snapToObjects="1">
      <p:cViewPr varScale="1">
        <p:scale>
          <a:sx n="108" d="100"/>
          <a:sy n="108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C579F-2523-4C60-9FBC-07813A41907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58D0-4232-4778-A496-3BB191B3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58D0-4232-4778-A496-3BB191B32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778C-D31D-3A4E-AFF8-CB55C73C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F93D6-A7B1-6A40-B520-C5836D063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02C0A-B4D9-6E49-941C-E8110404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8968-CBE1-9743-B437-5594271A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13FC3-933E-5E45-800D-2FE0CB6C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7768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030F-6603-7E45-97E0-9475EECB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46C5B-2334-1742-AECD-5BC54F460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CEFA8-C9F5-D647-8302-D28C5C3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E7FC-5977-C54E-9AB5-7DF57DE9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CCE30-9274-8442-A1D2-788DCD3C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62675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1445C-CADE-0C45-850A-101D477FB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3549B-5D63-634E-ABEB-750262C0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48159-4F8C-AA49-881F-62C1A83B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0CEC-3E73-0543-B98D-E8AE0DC1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DB421-B3D2-2749-B204-69604888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9334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BCF7-B03A-5141-9869-884C61B7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1E390-EE9C-404D-9038-B6426F2D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0DAD7-4D3B-7D46-BF55-299A5A50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064E-BD98-5D42-AC2B-51C8A586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B714-25D8-8B43-9164-04FA32BC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2761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0230-6D49-E24D-92BC-91C2605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408FC-99FC-4644-B6D9-D5AAC622A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016DF-A0E4-914D-86CB-FDF7B3CA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D04E3-374D-6344-8188-0BB37D84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7F26-F7C1-6C47-A253-6303F243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7591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7E29-F2B9-9943-B445-770F7F48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A8AA-097B-3A40-AD7C-86EC99F9B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025B7-F278-A744-8EC1-1DC7F780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C597F-3B07-6745-9FBA-BFF4F0B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7CAF1-868E-EF49-A138-322E26CE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CD9CD-F214-F849-8EB5-DFE48015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550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205C-3BD7-F74A-9B60-2D0DF541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23E43-7F0F-0E48-A4EC-6D405492D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0C1FC-1D0E-824C-8B8F-F47679B40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8358-C9E8-B040-BB55-7FA9971AD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4D01E-18FA-DA42-9A4B-262CBDCBA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8130E-C4DA-8049-82D9-33B18B63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88E3E-308B-4F47-8DAE-BE4ED93B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CA7EA-1BF3-3647-823F-2A6D370E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0770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E0DF-A6C8-7D4D-B932-CF47DA83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51C94-5B0F-C846-AE22-9269B548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9B960-AA2B-2047-B602-AD378037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D9DF2-4DD7-304D-85E3-49F08F61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28221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B23-D5C1-8744-B821-013ED69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39977-A18F-0D4B-9DDD-087118C0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88CA1-E520-2542-B8E1-16253FDF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95485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BFDD-8DEC-AC43-A758-6E36F9D6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35DED-0DD5-9746-A9CE-724E20E1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247CE-A461-9A41-A1B9-69A0ED3B5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62945-CE6A-0242-9E32-2FBDC5BC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AB582-9E40-BB42-9C8F-9B423B60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16F23-158D-BD4B-98DB-E9203BD2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6515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352D-F022-6F45-B988-11634F64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95079-A858-5F40-ADAD-53C92015E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51B6F-6DC4-E545-BFDD-52884266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4CC24-2458-AC47-8849-48CDB62B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29DF5-53BB-1643-A2F1-99E514A5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5A7C2-4BB5-DB4E-AC17-BBB0D488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1187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AE485-702A-3844-86C3-4BADBAE8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566D-0535-454F-8B05-A7DA8A856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7C1EB-CD64-3340-BC52-C67DEBD1C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CA39-33F4-DB4F-94E5-5CE9BEF7AF95}" type="datetimeFigureOut">
              <a:rPr lang="en-BG" smtClean="0"/>
              <a:t>07/10/2025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344B-E6E7-724B-94B0-9FE03DE60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6E891-C958-154E-86BC-0D2B1706C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7740-1A6C-484F-9AE4-E489B5DC077A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522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8200" y="1571348"/>
            <a:ext cx="10515600" cy="145320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600" dirty="0" smtClean="0"/>
              <a:t>ПОРТФОЛИО </a:t>
            </a:r>
            <a:br>
              <a:rPr lang="bg-BG" sz="3600" dirty="0" smtClean="0"/>
            </a:br>
            <a:r>
              <a:rPr lang="bg-BG" sz="3600" dirty="0" smtClean="0"/>
              <a:t>НА </a:t>
            </a:r>
            <a:br>
              <a:rPr lang="bg-BG" sz="3600" dirty="0" smtClean="0"/>
            </a:br>
            <a:r>
              <a:rPr lang="bg-BG" sz="3600" dirty="0" smtClean="0"/>
              <a:t>РУСИН БОРИСЛАВОВ</a:t>
            </a:r>
            <a:br>
              <a:rPr lang="bg-BG" sz="3600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600" dirty="0" smtClean="0"/>
              <a:t>Старши учител в</a:t>
            </a:r>
            <a:br>
              <a:rPr lang="bg-BG" sz="3600" dirty="0" smtClean="0"/>
            </a:br>
            <a:r>
              <a:rPr lang="bg-BG" sz="3600" dirty="0" smtClean="0"/>
              <a:t>СУ “Иван Вазов“- Бургас</a:t>
            </a:r>
            <a:br>
              <a:rPr lang="bg-BG" sz="3600" dirty="0" smtClean="0"/>
            </a:br>
            <a:r>
              <a:rPr lang="bg-BG" sz="3600" dirty="0"/>
              <a:t/>
            </a:r>
            <a:br>
              <a:rPr lang="bg-BG" sz="3600" dirty="0"/>
            </a:br>
            <a:endParaRPr lang="en-US" sz="3600" dirty="0"/>
          </a:p>
        </p:txBody>
      </p:sp>
      <p:pic>
        <p:nvPicPr>
          <p:cNvPr id="1026" name="Picture 2" descr="Русин Бориславов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27" y="976997"/>
            <a:ext cx="2974020" cy="37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2.3. Друга (нова/допълнителна) квалификация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411550"/>
            <a:ext cx="10515600" cy="4765413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dirty="0"/>
              <a:t>11.09.2020: </a:t>
            </a:r>
            <a:r>
              <a:rPr lang="ru-RU" sz="1400" dirty="0" err="1"/>
              <a:t>Сдружение</a:t>
            </a:r>
            <a:r>
              <a:rPr lang="ru-RU" sz="1400" dirty="0"/>
              <a:t> “Образование без </a:t>
            </a:r>
            <a:r>
              <a:rPr lang="ru-RU" sz="1400" dirty="0" err="1"/>
              <a:t>граници</a:t>
            </a:r>
            <a:r>
              <a:rPr lang="ru-RU" sz="1400" dirty="0"/>
              <a:t>-БГ 2012“,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на тема: „</a:t>
            </a:r>
            <a:r>
              <a:rPr lang="ru-RU" sz="1400" dirty="0" err="1"/>
              <a:t>Стрес</a:t>
            </a:r>
            <a:r>
              <a:rPr lang="ru-RU" sz="1400" dirty="0"/>
              <a:t>: </a:t>
            </a:r>
            <a:r>
              <a:rPr lang="ru-RU" sz="1400" dirty="0" err="1"/>
              <a:t>същност</a:t>
            </a:r>
            <a:r>
              <a:rPr lang="ru-RU" sz="1400" dirty="0"/>
              <a:t>, причини, </a:t>
            </a:r>
            <a:r>
              <a:rPr lang="ru-RU" sz="1400" dirty="0" smtClean="0"/>
              <a:t>стратегии. </a:t>
            </a:r>
            <a:r>
              <a:rPr lang="ru-RU" sz="1400" dirty="0" err="1" smtClean="0"/>
              <a:t>Професионален</a:t>
            </a:r>
            <a:r>
              <a:rPr lang="ru-RU" sz="1400" dirty="0" smtClean="0"/>
              <a:t> </a:t>
            </a:r>
            <a:r>
              <a:rPr lang="ru-RU" sz="1400" dirty="0" err="1"/>
              <a:t>стрес</a:t>
            </a:r>
            <a:r>
              <a:rPr lang="ru-RU" sz="1400" dirty="0"/>
              <a:t>: техники за </a:t>
            </a:r>
            <a:r>
              <a:rPr lang="ru-RU" sz="1400" dirty="0" err="1"/>
              <a:t>овладяване</a:t>
            </a:r>
            <a:r>
              <a:rPr lang="ru-RU" sz="1400" dirty="0"/>
              <a:t> и </a:t>
            </a:r>
            <a:r>
              <a:rPr lang="ru-RU" sz="1400" dirty="0" err="1"/>
              <a:t>контрол</a:t>
            </a:r>
            <a:r>
              <a:rPr lang="ru-RU" sz="1400" dirty="0"/>
              <a:t> на </a:t>
            </a:r>
            <a:r>
              <a:rPr lang="ru-RU" sz="1400" dirty="0" err="1"/>
              <a:t>стреса</a:t>
            </a:r>
            <a:r>
              <a:rPr lang="ru-RU" sz="1400" dirty="0"/>
              <a:t>.“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20.11.2020:КНСБ, курс на обучение за 1 кредит: “</a:t>
            </a:r>
            <a:r>
              <a:rPr lang="ru-RU" sz="1400" dirty="0" err="1"/>
              <a:t>Трудови</a:t>
            </a:r>
            <a:r>
              <a:rPr lang="ru-RU" sz="1400" dirty="0"/>
              <a:t>, </a:t>
            </a:r>
            <a:r>
              <a:rPr lang="ru-RU" sz="1400" dirty="0" err="1"/>
              <a:t>социални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 err="1" smtClean="0"/>
              <a:t>осигурителни</a:t>
            </a:r>
            <a:r>
              <a:rPr lang="ru-RU" sz="1400" dirty="0" smtClean="0"/>
              <a:t> </a:t>
            </a:r>
            <a:r>
              <a:rPr lang="ru-RU" sz="1400" dirty="0"/>
              <a:t>права“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30.06.2021: </a:t>
            </a:r>
            <a:r>
              <a:rPr lang="ru-RU" sz="1400" dirty="0" err="1"/>
              <a:t>Сдружение</a:t>
            </a:r>
            <a:r>
              <a:rPr lang="ru-RU" sz="1400" dirty="0"/>
              <a:t> “Образование без </a:t>
            </a:r>
            <a:r>
              <a:rPr lang="ru-RU" sz="1400" dirty="0" err="1"/>
              <a:t>граници</a:t>
            </a:r>
            <a:r>
              <a:rPr lang="ru-RU" sz="1400" dirty="0"/>
              <a:t>-БГ 2012“,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на тема: „Практически </a:t>
            </a:r>
            <a:r>
              <a:rPr lang="ru-RU" sz="1400" dirty="0" err="1"/>
              <a:t>въпроси</a:t>
            </a:r>
            <a:r>
              <a:rPr lang="ru-RU" sz="1400" dirty="0"/>
              <a:t> по </a:t>
            </a:r>
            <a:r>
              <a:rPr lang="ru-RU" sz="1400" dirty="0" err="1"/>
              <a:t>прилагането</a:t>
            </a:r>
            <a:r>
              <a:rPr lang="ru-RU" sz="1400" dirty="0"/>
              <a:t> на </a:t>
            </a:r>
            <a:r>
              <a:rPr lang="ru-RU" sz="1400" dirty="0" smtClean="0"/>
              <a:t>Кодекса на </a:t>
            </a:r>
            <a:r>
              <a:rPr lang="ru-RU" sz="1400" dirty="0"/>
              <a:t>труда“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17.07.2021: ПУ “</a:t>
            </a:r>
            <a:r>
              <a:rPr lang="ru-RU" sz="1400" dirty="0" err="1"/>
              <a:t>Паисий</a:t>
            </a:r>
            <a:r>
              <a:rPr lang="ru-RU" sz="1400" dirty="0"/>
              <a:t> </a:t>
            </a:r>
            <a:r>
              <a:rPr lang="ru-RU" sz="1400" dirty="0" err="1"/>
              <a:t>Хилендарски</a:t>
            </a:r>
            <a:r>
              <a:rPr lang="ru-RU" sz="1400" dirty="0"/>
              <a:t>“, град Пловдив, ДКПРПС,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на тема: „</a:t>
            </a:r>
            <a:r>
              <a:rPr lang="ru-RU" sz="1400" dirty="0" err="1"/>
              <a:t>Ролята</a:t>
            </a:r>
            <a:r>
              <a:rPr lang="ru-RU" sz="1400" dirty="0"/>
              <a:t> на учителя и </a:t>
            </a:r>
            <a:r>
              <a:rPr lang="ru-RU" sz="1400" dirty="0" err="1"/>
              <a:t>интеркултурния</a:t>
            </a:r>
            <a:r>
              <a:rPr lang="ru-RU" sz="1400" dirty="0"/>
              <a:t> подход </a:t>
            </a:r>
            <a:r>
              <a:rPr lang="ru-RU" sz="1400" dirty="0" smtClean="0"/>
              <a:t>в </a:t>
            </a:r>
            <a:r>
              <a:rPr lang="ru-RU" sz="1400" dirty="0" err="1" smtClean="0"/>
              <a:t>обучението</a:t>
            </a:r>
            <a:r>
              <a:rPr lang="ru-RU" sz="1400" dirty="0" smtClean="0"/>
              <a:t> </a:t>
            </a:r>
            <a:r>
              <a:rPr lang="ru-RU" sz="1400" dirty="0"/>
              <a:t>по чужд </a:t>
            </a:r>
            <a:r>
              <a:rPr lang="ru-RU" sz="1400" dirty="0" err="1"/>
              <a:t>език</a:t>
            </a:r>
            <a:r>
              <a:rPr lang="ru-RU" sz="1400" dirty="0"/>
              <a:t>“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07.10.2021: „</a:t>
            </a:r>
            <a:r>
              <a:rPr lang="ru-RU" sz="1400" dirty="0" err="1"/>
              <a:t>Орак</a:t>
            </a:r>
            <a:r>
              <a:rPr lang="ru-RU" sz="1400" dirty="0"/>
              <a:t> </a:t>
            </a:r>
            <a:r>
              <a:rPr lang="ru-RU" sz="1400" dirty="0" err="1"/>
              <a:t>инженеринг</a:t>
            </a:r>
            <a:r>
              <a:rPr lang="ru-RU" sz="1400" dirty="0"/>
              <a:t>“ ЕООД, град Пловдив, </a:t>
            </a:r>
            <a:r>
              <a:rPr lang="ru-RU" sz="1400" dirty="0" err="1"/>
              <a:t>допълнително</a:t>
            </a:r>
            <a:r>
              <a:rPr lang="ru-RU" sz="1400" dirty="0"/>
              <a:t> обучение </a:t>
            </a:r>
            <a:r>
              <a:rPr lang="ru-RU" sz="1400" dirty="0" smtClean="0"/>
              <a:t>за 3 </a:t>
            </a:r>
            <a:r>
              <a:rPr lang="ru-RU" sz="1400" dirty="0"/>
              <a:t>кредита на тема: „</a:t>
            </a:r>
            <a:r>
              <a:rPr lang="ru-RU" sz="1400" dirty="0" err="1"/>
              <a:t>Киберсигурност</a:t>
            </a:r>
            <a:r>
              <a:rPr lang="ru-RU" sz="1400" dirty="0"/>
              <a:t>, </a:t>
            </a:r>
            <a:r>
              <a:rPr lang="ru-RU" sz="1400" dirty="0" err="1"/>
              <a:t>дигитално</a:t>
            </a:r>
            <a:r>
              <a:rPr lang="ru-RU" sz="1400" dirty="0"/>
              <a:t> гражданство за учители </a:t>
            </a:r>
            <a:r>
              <a:rPr lang="ru-RU" sz="1400" dirty="0" smtClean="0"/>
              <a:t>и превенция </a:t>
            </a:r>
            <a:r>
              <a:rPr lang="ru-RU" sz="1400" dirty="0"/>
              <a:t>на </a:t>
            </a:r>
            <a:r>
              <a:rPr lang="ru-RU" sz="1400" dirty="0" err="1"/>
              <a:t>рисковете</a:t>
            </a:r>
            <a:r>
              <a:rPr lang="ru-RU" sz="1400" dirty="0"/>
              <a:t> за </a:t>
            </a:r>
            <a:r>
              <a:rPr lang="ru-RU" sz="1400" dirty="0" err="1"/>
              <a:t>децата</a:t>
            </a:r>
            <a:r>
              <a:rPr lang="ru-RU" sz="1400" dirty="0"/>
              <a:t> в </a:t>
            </a:r>
            <a:r>
              <a:rPr lang="ru-RU" sz="1400" dirty="0" err="1"/>
              <a:t>мрежата</a:t>
            </a:r>
            <a:r>
              <a:rPr lang="ru-RU" sz="1400" dirty="0"/>
              <a:t>“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04.06.2022: “</a:t>
            </a:r>
            <a:r>
              <a:rPr lang="ru-RU" sz="1400" dirty="0" err="1"/>
              <a:t>Фондация</a:t>
            </a:r>
            <a:r>
              <a:rPr lang="ru-RU" sz="1400" dirty="0"/>
              <a:t> „</a:t>
            </a:r>
            <a:r>
              <a:rPr lang="ru-RU" sz="1400" dirty="0" err="1"/>
              <a:t>Тръст</a:t>
            </a:r>
            <a:r>
              <a:rPr lang="ru-RU" sz="1400" dirty="0"/>
              <a:t> за </a:t>
            </a:r>
            <a:r>
              <a:rPr lang="ru-RU" sz="1400" dirty="0" err="1"/>
              <a:t>социална</a:t>
            </a:r>
            <a:r>
              <a:rPr lang="ru-RU" sz="1400" dirty="0"/>
              <a:t> </a:t>
            </a:r>
            <a:r>
              <a:rPr lang="ru-RU" sz="1400" dirty="0" err="1"/>
              <a:t>алтернатива</a:t>
            </a:r>
            <a:r>
              <a:rPr lang="ru-RU" sz="1400" dirty="0"/>
              <a:t>“, град </a:t>
            </a:r>
            <a:r>
              <a:rPr lang="ru-RU" sz="1400" dirty="0" smtClean="0"/>
              <a:t>София,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</a:t>
            </a:r>
            <a:r>
              <a:rPr lang="ru-RU" sz="1400" dirty="0"/>
              <a:t>обучение за 1 кредит на тема : „ </a:t>
            </a:r>
            <a:r>
              <a:rPr lang="ru-RU" sz="1400" dirty="0" err="1"/>
              <a:t>Готови</a:t>
            </a:r>
            <a:r>
              <a:rPr lang="ru-RU" sz="1400" dirty="0"/>
              <a:t> за </a:t>
            </a:r>
            <a:r>
              <a:rPr lang="ru-RU" sz="1400" dirty="0" smtClean="0"/>
              <a:t>многообразие - </a:t>
            </a:r>
            <a:r>
              <a:rPr lang="ru-RU" sz="1400" dirty="0" err="1" smtClean="0"/>
              <a:t>към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приобщаващо</a:t>
            </a:r>
            <a:r>
              <a:rPr lang="ru-RU" sz="1400" dirty="0" smtClean="0"/>
              <a:t> </a:t>
            </a:r>
            <a:r>
              <a:rPr lang="ru-RU" sz="1400" dirty="0" err="1"/>
              <a:t>мислене</a:t>
            </a:r>
            <a:r>
              <a:rPr lang="ru-RU" sz="1400" dirty="0"/>
              <a:t> и </a:t>
            </a:r>
            <a:r>
              <a:rPr lang="ru-RU" sz="1400" dirty="0" err="1"/>
              <a:t>отговорност</a:t>
            </a:r>
            <a:r>
              <a:rPr lang="ru-RU" sz="1400" dirty="0"/>
              <a:t> </a:t>
            </a:r>
            <a:r>
              <a:rPr lang="ru-RU" sz="1400" dirty="0" err="1"/>
              <a:t>към</a:t>
            </a:r>
            <a:r>
              <a:rPr lang="ru-RU" sz="1400" dirty="0"/>
              <a:t> </a:t>
            </a:r>
            <a:r>
              <a:rPr lang="ru-RU" sz="1400" dirty="0" err="1"/>
              <a:t>различията</a:t>
            </a:r>
            <a:r>
              <a:rPr lang="ru-RU" sz="1400" dirty="0" smtClean="0"/>
              <a:t>“</a:t>
            </a:r>
          </a:p>
          <a:p>
            <a:pPr algn="just"/>
            <a:r>
              <a:rPr lang="ru-RU" sz="1400" dirty="0" smtClean="0"/>
              <a:t>21.07.2022</a:t>
            </a:r>
            <a:r>
              <a:rPr lang="ru-RU" sz="1400" dirty="0"/>
              <a:t>: ПУ “</a:t>
            </a:r>
            <a:r>
              <a:rPr lang="ru-RU" sz="1400" dirty="0" err="1"/>
              <a:t>Паисий</a:t>
            </a:r>
            <a:r>
              <a:rPr lang="ru-RU" sz="1400" dirty="0"/>
              <a:t> </a:t>
            </a:r>
            <a:r>
              <a:rPr lang="ru-RU" sz="1400" dirty="0" err="1"/>
              <a:t>Хилендарски</a:t>
            </a:r>
            <a:r>
              <a:rPr lang="ru-RU" sz="1400" dirty="0"/>
              <a:t>“, град Пловдив, ДКПРПС,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на тема: „</a:t>
            </a:r>
            <a:r>
              <a:rPr lang="ru-RU" sz="1400" dirty="0" err="1"/>
              <a:t>Дистанционното</a:t>
            </a:r>
            <a:r>
              <a:rPr lang="ru-RU" sz="1400" dirty="0"/>
              <a:t> обучение – </a:t>
            </a:r>
            <a:r>
              <a:rPr lang="ru-RU" sz="1400" dirty="0" err="1"/>
              <a:t>транснационални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 err="1" smtClean="0"/>
              <a:t>интеркултурни</a:t>
            </a:r>
            <a:r>
              <a:rPr lang="ru-RU" sz="1400" dirty="0" smtClean="0"/>
              <a:t> </a:t>
            </a:r>
            <a:r>
              <a:rPr lang="ru-RU" sz="1400" dirty="0" err="1"/>
              <a:t>аспекти</a:t>
            </a:r>
            <a:r>
              <a:rPr lang="ru-RU" sz="1400" dirty="0"/>
              <a:t>“</a:t>
            </a:r>
          </a:p>
          <a:p>
            <a:pPr algn="just"/>
            <a:r>
              <a:rPr lang="ru-RU" sz="1400" dirty="0" smtClean="0"/>
              <a:t>2.09.2022</a:t>
            </a:r>
            <a:r>
              <a:rPr lang="ru-RU" sz="1400" dirty="0"/>
              <a:t>: Ню </a:t>
            </a:r>
            <a:r>
              <a:rPr lang="ru-RU" sz="1400" dirty="0" err="1"/>
              <a:t>Едюкейшън</a:t>
            </a:r>
            <a:r>
              <a:rPr lang="ru-RU" sz="1400" dirty="0"/>
              <a:t> </a:t>
            </a:r>
            <a:r>
              <a:rPr lang="ru-RU" sz="1400" dirty="0" err="1"/>
              <a:t>Център</a:t>
            </a:r>
            <a:r>
              <a:rPr lang="ru-RU" sz="1400" dirty="0"/>
              <a:t> ЕООД, </a:t>
            </a:r>
            <a:r>
              <a:rPr lang="ru-RU" sz="1400" dirty="0" err="1"/>
              <a:t>гр.Пловдив</a:t>
            </a:r>
            <a:r>
              <a:rPr lang="ru-RU" sz="1400" dirty="0"/>
              <a:t>, </a:t>
            </a:r>
            <a:r>
              <a:rPr lang="ru-RU" sz="1400" dirty="0" err="1"/>
              <a:t>допълнително</a:t>
            </a:r>
            <a:r>
              <a:rPr lang="ru-RU" sz="1400" dirty="0"/>
              <a:t> </a:t>
            </a:r>
            <a:r>
              <a:rPr lang="ru-RU" sz="1400" dirty="0" smtClean="0"/>
              <a:t>обучение за </a:t>
            </a:r>
            <a:r>
              <a:rPr lang="ru-RU" sz="1400" dirty="0"/>
              <a:t>1 кредит на тема «Как да </a:t>
            </a:r>
            <a:r>
              <a:rPr lang="ru-RU" sz="1400" dirty="0" err="1"/>
              <a:t>мотивираме</a:t>
            </a:r>
            <a:r>
              <a:rPr lang="ru-RU" sz="1400" dirty="0"/>
              <a:t> </a:t>
            </a:r>
            <a:r>
              <a:rPr lang="ru-RU" sz="1400" dirty="0" err="1"/>
              <a:t>учениците</a:t>
            </a:r>
            <a:r>
              <a:rPr lang="ru-RU" sz="1400" dirty="0"/>
              <a:t> да учат</a:t>
            </a:r>
            <a:r>
              <a:rPr lang="ru-RU" sz="1400" dirty="0" smtClean="0"/>
              <a:t>»</a:t>
            </a:r>
            <a:endParaRPr lang="en-US" sz="1400" dirty="0" smtClean="0"/>
          </a:p>
          <a:p>
            <a:pPr algn="just"/>
            <a:r>
              <a:rPr lang="en-US" sz="1400" dirty="0" smtClean="0"/>
              <a:t>30.03.2023:</a:t>
            </a:r>
            <a:r>
              <a:rPr lang="bg-BG" sz="1400" dirty="0" smtClean="0"/>
              <a:t>: „</a:t>
            </a:r>
            <a:r>
              <a:rPr lang="bg-BG" sz="1400" dirty="0" err="1" smtClean="0"/>
              <a:t>Орак</a:t>
            </a:r>
            <a:r>
              <a:rPr lang="bg-BG" sz="1400" dirty="0" smtClean="0"/>
              <a:t> инженеринг“ ЕООД</a:t>
            </a:r>
            <a:r>
              <a:rPr lang="en-US" sz="1400" dirty="0" smtClean="0"/>
              <a:t>, </a:t>
            </a:r>
            <a:r>
              <a:rPr lang="bg-BG" sz="1400" dirty="0" smtClean="0"/>
              <a:t>квалификационен курс за 1 кредит на тема: „Как да се подготвим за атестиране: Портфолио в няколко стъпки“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11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2.3. Друга (нова/допълнителна) квалификация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411550"/>
            <a:ext cx="10515600" cy="4765413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4.10.2023: 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НЦПКПС, </a:t>
            </a:r>
            <a:r>
              <a:rPr lang="bg-BG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гр.Банкя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, допълнително обучение за 1 кредит на тема: „Обучение на специалисти от ЕПЛР за прилагане на  карта за функционална оценка на децата със СОП и с хронични заболявания във връзка с международна класификация за функционирането на човека, уврежданията и здравето на деца“</a:t>
            </a:r>
          </a:p>
          <a:p>
            <a:r>
              <a:rPr lang="bg-BG" sz="1400" dirty="0"/>
              <a:t>4.12.2023: „</a:t>
            </a:r>
            <a:r>
              <a:rPr lang="bg-BG" sz="1400" dirty="0" err="1"/>
              <a:t>Орак</a:t>
            </a:r>
            <a:r>
              <a:rPr lang="bg-BG" sz="1400" dirty="0"/>
              <a:t> инженеринг“ ЕООД, </a:t>
            </a:r>
            <a:r>
              <a:rPr lang="bg-BG" sz="1400" dirty="0" err="1"/>
              <a:t>гр.Варна</a:t>
            </a:r>
            <a:r>
              <a:rPr lang="bg-BG" sz="1400" dirty="0"/>
              <a:t>, 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допълнително обучение за 2 кредита на тема: „ Развиване на знания и умения за създаване и използване на дигитални интерактивни материали в учебния процес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21.04.2024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/>
              <a:t>ПУ “</a:t>
            </a:r>
            <a:r>
              <a:rPr lang="ru-RU" sz="1400" dirty="0" err="1"/>
              <a:t>Паисий</a:t>
            </a:r>
            <a:r>
              <a:rPr lang="ru-RU" sz="1400" dirty="0"/>
              <a:t> </a:t>
            </a:r>
            <a:r>
              <a:rPr lang="ru-RU" sz="1400" dirty="0" err="1"/>
              <a:t>Хилендарски</a:t>
            </a:r>
            <a:r>
              <a:rPr lang="ru-RU" sz="1400" dirty="0"/>
              <a:t>“, град Пловдив, ДКПРПС, </a:t>
            </a:r>
            <a:r>
              <a:rPr lang="ru-RU" sz="1400" dirty="0" err="1"/>
              <a:t>допълнително</a:t>
            </a:r>
            <a:r>
              <a:rPr lang="ru-RU" sz="1400" dirty="0"/>
              <a:t> обучение за 1 кредит на тема</a:t>
            </a:r>
            <a:r>
              <a:rPr lang="ru-RU" sz="1400" dirty="0" smtClean="0"/>
              <a:t>:  </a:t>
            </a:r>
            <a:r>
              <a:rPr lang="ru-RU" sz="1400" dirty="0" err="1" smtClean="0"/>
              <a:t>Майсторски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клас</a:t>
            </a:r>
            <a:r>
              <a:rPr lang="ru-RU" sz="1400" dirty="0"/>
              <a:t>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« </a:t>
            </a:r>
            <a:r>
              <a:rPr lang="ru-RU" sz="1400" dirty="0" err="1" smtClean="0"/>
              <a:t>Мотивиране</a:t>
            </a:r>
            <a:r>
              <a:rPr lang="ru-RU" sz="1400" dirty="0" smtClean="0"/>
              <a:t> в </a:t>
            </a:r>
            <a:r>
              <a:rPr lang="ru-RU" sz="1400" dirty="0" err="1" smtClean="0"/>
              <a:t>часовете</a:t>
            </a:r>
            <a:r>
              <a:rPr lang="ru-RU" sz="1400" dirty="0" smtClean="0"/>
              <a:t> по </a:t>
            </a:r>
            <a:r>
              <a:rPr lang="ru-RU" sz="1400" dirty="0" err="1" smtClean="0"/>
              <a:t>немски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език</a:t>
            </a:r>
            <a:r>
              <a:rPr lang="ru-RU" sz="1400" dirty="0" smtClean="0"/>
              <a:t>»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● 01.07.2024: </a:t>
            </a:r>
            <a:r>
              <a:rPr lang="bg-BG" sz="1400" dirty="0" smtClean="0"/>
              <a:t>Образование без граници – БГ 2012“, София, допълнително обучение за 1 кредит на тема „ Екип и екипна работа в училище“</a:t>
            </a:r>
          </a:p>
          <a:p>
            <a:pPr marL="0" indent="0">
              <a:buNone/>
            </a:pPr>
            <a:r>
              <a:rPr lang="en-US" sz="1400" dirty="0"/>
              <a:t>● </a:t>
            </a:r>
            <a:r>
              <a:rPr lang="en-US" sz="1400" dirty="0" smtClean="0"/>
              <a:t>0</a:t>
            </a:r>
            <a:r>
              <a:rPr lang="bg-BG" sz="1400" dirty="0" smtClean="0"/>
              <a:t>2.02.2025: РААБЕ БЪЛГАРИЯ ЕООД, София, </a:t>
            </a:r>
            <a:r>
              <a:rPr lang="ru-RU" sz="1400" dirty="0" err="1"/>
              <a:t>допълнително</a:t>
            </a:r>
            <a:r>
              <a:rPr lang="ru-RU" sz="1400" dirty="0"/>
              <a:t> обучение за </a:t>
            </a:r>
            <a:r>
              <a:rPr lang="ru-RU" sz="1400" dirty="0" smtClean="0"/>
              <a:t>2 кредита на </a:t>
            </a:r>
            <a:r>
              <a:rPr lang="ru-RU" sz="1400" dirty="0"/>
              <a:t>тема </a:t>
            </a:r>
            <a:r>
              <a:rPr lang="ru-RU" sz="1400" dirty="0" smtClean="0"/>
              <a:t>«</a:t>
            </a:r>
            <a:r>
              <a:rPr lang="ru-RU" sz="1400" dirty="0" err="1" smtClean="0"/>
              <a:t>Изкуственият</a:t>
            </a:r>
            <a:r>
              <a:rPr lang="ru-RU" sz="1400" dirty="0" smtClean="0"/>
              <a:t> </a:t>
            </a:r>
            <a:r>
              <a:rPr lang="ru-RU" sz="1400" dirty="0" err="1" smtClean="0"/>
              <a:t>интелект</a:t>
            </a:r>
            <a:r>
              <a:rPr lang="ru-RU" sz="1400" dirty="0" smtClean="0"/>
              <a:t> (А</a:t>
            </a:r>
            <a:r>
              <a:rPr lang="de-DE" sz="1400" dirty="0" smtClean="0"/>
              <a:t>I</a:t>
            </a:r>
            <a:r>
              <a:rPr lang="bg-BG" sz="1400" dirty="0" smtClean="0"/>
              <a:t>) в училището и в класната стая“</a:t>
            </a:r>
          </a:p>
          <a:p>
            <a:pPr marL="0" indent="0">
              <a:buNone/>
            </a:pPr>
            <a:r>
              <a:rPr lang="en-US" sz="1400" dirty="0" smtClean="0"/>
              <a:t>●</a:t>
            </a:r>
            <a:r>
              <a:rPr lang="bg-BG" sz="1400" dirty="0" smtClean="0"/>
              <a:t> 20.05.2025: </a:t>
            </a:r>
            <a:r>
              <a:rPr lang="ru-RU" sz="1400" dirty="0"/>
              <a:t>ПУ “</a:t>
            </a:r>
            <a:r>
              <a:rPr lang="ru-RU" sz="1400" dirty="0" err="1"/>
              <a:t>Паисий</a:t>
            </a:r>
            <a:r>
              <a:rPr lang="ru-RU" sz="1400" dirty="0"/>
              <a:t> </a:t>
            </a:r>
            <a:r>
              <a:rPr lang="ru-RU" sz="1400" dirty="0" err="1"/>
              <a:t>Хилендарски</a:t>
            </a:r>
            <a:r>
              <a:rPr lang="ru-RU" sz="1400" dirty="0"/>
              <a:t>“, град Пловдив, ДКПРПС, </a:t>
            </a:r>
            <a:r>
              <a:rPr lang="ru-RU" sz="1400" dirty="0" err="1"/>
              <a:t>допълнително</a:t>
            </a:r>
            <a:r>
              <a:rPr lang="ru-RU" sz="1400" dirty="0"/>
              <a:t> обучение за 1 кредит на </a:t>
            </a:r>
            <a:r>
              <a:rPr lang="ru-RU" sz="1400" dirty="0" smtClean="0"/>
              <a:t>тема: </a:t>
            </a:r>
            <a:r>
              <a:rPr lang="ru-RU" sz="1400" dirty="0" err="1" smtClean="0"/>
              <a:t>Майсторски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клас</a:t>
            </a:r>
            <a:r>
              <a:rPr lang="ru-RU" sz="1400" dirty="0" smtClean="0"/>
              <a:t>: «</a:t>
            </a:r>
            <a:r>
              <a:rPr lang="ru-RU" sz="1400" dirty="0" err="1" smtClean="0"/>
              <a:t>Диференциран</a:t>
            </a:r>
            <a:r>
              <a:rPr lang="ru-RU" sz="1400" dirty="0" smtClean="0"/>
              <a:t> подход и автономно </a:t>
            </a:r>
            <a:r>
              <a:rPr lang="ru-RU" sz="1400" dirty="0" err="1" smtClean="0"/>
              <a:t>учене</a:t>
            </a:r>
            <a:r>
              <a:rPr lang="ru-RU" sz="1400" dirty="0" smtClean="0"/>
              <a:t> в </a:t>
            </a:r>
            <a:r>
              <a:rPr lang="ru-RU" sz="1400" dirty="0" err="1" smtClean="0"/>
              <a:t>обучението</a:t>
            </a:r>
            <a:r>
              <a:rPr lang="ru-RU" sz="1400" dirty="0" smtClean="0"/>
              <a:t> по </a:t>
            </a:r>
            <a:r>
              <a:rPr lang="ru-RU" sz="1400" dirty="0" err="1" smtClean="0"/>
              <a:t>немски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език</a:t>
            </a:r>
            <a:r>
              <a:rPr lang="ru-RU" sz="1400" dirty="0" smtClean="0"/>
              <a:t>»</a:t>
            </a:r>
          </a:p>
          <a:p>
            <a:pPr marL="0" indent="0">
              <a:buNone/>
            </a:pPr>
            <a:r>
              <a:rPr lang="ru-RU" sz="1400" dirty="0"/>
              <a:t>●25.04.2025:ГОРДЪН </a:t>
            </a:r>
            <a:r>
              <a:rPr lang="ru-RU" sz="1400" dirty="0" smtClean="0"/>
              <a:t>ГРУП БЪЛГАРИЯ 2017 ЕООД,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обучение/практически семинар на тема: «</a:t>
            </a:r>
            <a:r>
              <a:rPr lang="ru-RU" sz="1400" dirty="0" err="1" smtClean="0"/>
              <a:t>Трениране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успешни</a:t>
            </a:r>
            <a:r>
              <a:rPr lang="ru-RU" sz="1400" dirty="0" smtClean="0"/>
              <a:t> учители» </a:t>
            </a:r>
            <a:r>
              <a:rPr lang="ru-RU" sz="1400" dirty="0" err="1" smtClean="0"/>
              <a:t>Модул</a:t>
            </a:r>
            <a:r>
              <a:rPr lang="ru-RU" sz="1400" dirty="0" smtClean="0"/>
              <a:t> 1</a:t>
            </a:r>
          </a:p>
          <a:p>
            <a:pPr marL="0" indent="0">
              <a:buNone/>
            </a:pPr>
            <a:endParaRPr lang="en-US" sz="1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0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По – важни обучения и награди</a:t>
            </a:r>
            <a:endParaRPr lang="en-US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3766" y="1948466"/>
            <a:ext cx="3482051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 - </a:t>
            </a:r>
            <a:r>
              <a:rPr lang="ru-RU" sz="2800" dirty="0" err="1"/>
              <a:t>важни</a:t>
            </a:r>
            <a:r>
              <a:rPr lang="ru-RU" sz="2800" dirty="0"/>
              <a:t> обучения, конференции и награди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13912" y="1390619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dirty="0"/>
              <a:t>09.07.2013 година, </a:t>
            </a:r>
            <a:r>
              <a:rPr lang="ru-RU" sz="1400" b="1" dirty="0"/>
              <a:t>Национален конкурс </a:t>
            </a:r>
            <a:r>
              <a:rPr lang="ru-RU" sz="1400" dirty="0"/>
              <a:t>«</a:t>
            </a:r>
            <a:r>
              <a:rPr lang="ru-RU" sz="1400" dirty="0" err="1"/>
              <a:t>Училището</a:t>
            </a:r>
            <a:r>
              <a:rPr lang="ru-RU" sz="1400" dirty="0"/>
              <a:t> – </a:t>
            </a:r>
            <a:r>
              <a:rPr lang="ru-RU" sz="1400" dirty="0" err="1"/>
              <a:t>желана</a:t>
            </a:r>
            <a:r>
              <a:rPr lang="ru-RU" sz="1400" dirty="0"/>
              <a:t> </a:t>
            </a:r>
            <a:r>
              <a:rPr lang="ru-RU" sz="1400" dirty="0" err="1"/>
              <a:t>територия</a:t>
            </a:r>
            <a:r>
              <a:rPr lang="ru-RU" sz="1400" dirty="0"/>
              <a:t> </a:t>
            </a:r>
            <a:r>
              <a:rPr lang="ru-RU" sz="1400" dirty="0" smtClean="0"/>
              <a:t>на ученика</a:t>
            </a:r>
            <a:r>
              <a:rPr lang="ru-RU" sz="1400" dirty="0"/>
              <a:t>», </a:t>
            </a:r>
            <a:r>
              <a:rPr lang="ru-RU" sz="1400" b="1" dirty="0" err="1"/>
              <a:t>първо</a:t>
            </a:r>
            <a:r>
              <a:rPr lang="ru-RU" sz="1400" b="1" dirty="0"/>
              <a:t> </a:t>
            </a:r>
            <a:r>
              <a:rPr lang="ru-RU" sz="1400" b="1" dirty="0" err="1"/>
              <a:t>място</a:t>
            </a:r>
            <a:r>
              <a:rPr lang="ru-RU" sz="1400" b="1" dirty="0"/>
              <a:t> на </a:t>
            </a:r>
            <a:r>
              <a:rPr lang="ru-RU" sz="1400" b="1" dirty="0" err="1"/>
              <a:t>областния</a:t>
            </a:r>
            <a:r>
              <a:rPr lang="ru-RU" sz="1400" b="1" dirty="0"/>
              <a:t> </a:t>
            </a:r>
            <a:r>
              <a:rPr lang="ru-RU" sz="1400" b="1" dirty="0" err="1"/>
              <a:t>кръг</a:t>
            </a:r>
            <a:r>
              <a:rPr lang="ru-RU" sz="1400" b="1" dirty="0"/>
              <a:t> </a:t>
            </a:r>
            <a:r>
              <a:rPr lang="ru-RU" sz="1400" dirty="0"/>
              <a:t>в направление «Педагогически политики </a:t>
            </a:r>
            <a:r>
              <a:rPr lang="ru-RU" sz="1400" dirty="0" smtClean="0"/>
              <a:t>и модели </a:t>
            </a:r>
            <a:r>
              <a:rPr lang="ru-RU" sz="1400" dirty="0"/>
              <a:t>за превенция </a:t>
            </a:r>
            <a:r>
              <a:rPr lang="ru-RU" sz="1400" dirty="0" err="1"/>
              <a:t>срещу</a:t>
            </a:r>
            <a:r>
              <a:rPr lang="ru-RU" sz="1400" dirty="0"/>
              <a:t> </a:t>
            </a:r>
            <a:r>
              <a:rPr lang="ru-RU" sz="1400" dirty="0" err="1"/>
              <a:t>негативни</a:t>
            </a:r>
            <a:r>
              <a:rPr lang="ru-RU" sz="1400" dirty="0"/>
              <a:t> явления в </a:t>
            </a:r>
            <a:r>
              <a:rPr lang="ru-RU" sz="1400" dirty="0" err="1"/>
              <a:t>училищната</a:t>
            </a:r>
            <a:r>
              <a:rPr lang="ru-RU" sz="1400" dirty="0"/>
              <a:t> </a:t>
            </a:r>
            <a:r>
              <a:rPr lang="ru-RU" sz="1400" dirty="0" err="1"/>
              <a:t>общност</a:t>
            </a:r>
            <a:r>
              <a:rPr lang="ru-RU" sz="1400" dirty="0"/>
              <a:t>»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31.10.2013 година, </a:t>
            </a:r>
            <a:r>
              <a:rPr lang="ru-RU" sz="1400" dirty="0" err="1"/>
              <a:t>седми</a:t>
            </a:r>
            <a:r>
              <a:rPr lang="ru-RU" sz="1400" dirty="0"/>
              <a:t> </a:t>
            </a:r>
            <a:r>
              <a:rPr lang="ru-RU" sz="1400" b="1" dirty="0"/>
              <a:t>национален конкурс </a:t>
            </a:r>
            <a:r>
              <a:rPr lang="ru-RU" sz="1400" dirty="0"/>
              <a:t>«</a:t>
            </a:r>
            <a:r>
              <a:rPr lang="ru-RU" sz="1400" dirty="0" err="1"/>
              <a:t>Училището</a:t>
            </a:r>
            <a:r>
              <a:rPr lang="ru-RU" sz="1400" dirty="0"/>
              <a:t> – </a:t>
            </a:r>
            <a:r>
              <a:rPr lang="ru-RU" sz="1400" dirty="0" err="1"/>
              <a:t>желана</a:t>
            </a:r>
            <a:r>
              <a:rPr lang="ru-RU" sz="1400" dirty="0"/>
              <a:t> </a:t>
            </a:r>
            <a:r>
              <a:rPr lang="ru-RU" sz="1400" dirty="0" err="1"/>
              <a:t>територия</a:t>
            </a:r>
            <a:r>
              <a:rPr lang="ru-RU" sz="1400" dirty="0"/>
              <a:t> </a:t>
            </a:r>
            <a:r>
              <a:rPr lang="ru-RU" sz="1400" dirty="0" smtClean="0"/>
              <a:t>на ученика</a:t>
            </a:r>
            <a:r>
              <a:rPr lang="ru-RU" sz="1400" dirty="0"/>
              <a:t>» – </a:t>
            </a:r>
            <a:r>
              <a:rPr lang="ru-RU" sz="1400" b="1" dirty="0" err="1"/>
              <a:t>трето</a:t>
            </a:r>
            <a:r>
              <a:rPr lang="ru-RU" sz="1400" b="1" dirty="0"/>
              <a:t> </a:t>
            </a:r>
            <a:r>
              <a:rPr lang="ru-RU" sz="1400" b="1" dirty="0" err="1"/>
              <a:t>място</a:t>
            </a:r>
            <a:r>
              <a:rPr lang="ru-RU" sz="1400" b="1" dirty="0"/>
              <a:t> </a:t>
            </a:r>
            <a:r>
              <a:rPr lang="ru-RU" sz="1400" dirty="0"/>
              <a:t>за семинар с </a:t>
            </a:r>
            <a:r>
              <a:rPr lang="ru-RU" sz="1400" dirty="0" err="1"/>
              <a:t>ученическия</a:t>
            </a:r>
            <a:r>
              <a:rPr lang="ru-RU" sz="1400" dirty="0"/>
              <a:t> </a:t>
            </a:r>
            <a:r>
              <a:rPr lang="ru-RU" sz="1400" dirty="0" err="1"/>
              <a:t>съвет</a:t>
            </a:r>
            <a:r>
              <a:rPr lang="ru-RU" sz="1400" dirty="0"/>
              <a:t> в СУ «Иван </a:t>
            </a:r>
            <a:r>
              <a:rPr lang="ru-RU" sz="1400" dirty="0" err="1"/>
              <a:t>Вазов</a:t>
            </a:r>
            <a:r>
              <a:rPr lang="ru-RU" sz="1400" dirty="0"/>
              <a:t>» на </a:t>
            </a:r>
            <a:r>
              <a:rPr lang="ru-RU" sz="1400" dirty="0" smtClean="0"/>
              <a:t>тема «</a:t>
            </a:r>
            <a:r>
              <a:rPr lang="ru-RU" sz="1400" dirty="0" err="1" smtClean="0"/>
              <a:t>Уроци</a:t>
            </a:r>
            <a:r>
              <a:rPr lang="ru-RU" sz="1400" dirty="0" smtClean="0"/>
              <a:t> </a:t>
            </a:r>
            <a:r>
              <a:rPr lang="ru-RU" sz="1400" dirty="0"/>
              <a:t>по </a:t>
            </a:r>
            <a:r>
              <a:rPr lang="ru-RU" sz="1400" dirty="0" err="1"/>
              <a:t>толерантност</a:t>
            </a:r>
            <a:r>
              <a:rPr lang="ru-RU" sz="1400" dirty="0"/>
              <a:t>»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05.03.2006 година, </a:t>
            </a:r>
            <a:r>
              <a:rPr lang="ru-RU" sz="1400" dirty="0" err="1"/>
              <a:t>обучителен</a:t>
            </a:r>
            <a:r>
              <a:rPr lang="ru-RU" sz="1400" dirty="0"/>
              <a:t> курс «</a:t>
            </a:r>
            <a:r>
              <a:rPr lang="ru-RU" sz="1400" dirty="0" err="1"/>
              <a:t>Базови</a:t>
            </a:r>
            <a:r>
              <a:rPr lang="ru-RU" sz="1400" dirty="0"/>
              <a:t> и </a:t>
            </a:r>
            <a:r>
              <a:rPr lang="ru-RU" sz="1400" dirty="0" err="1"/>
              <a:t>специфични</a:t>
            </a:r>
            <a:r>
              <a:rPr lang="ru-RU" sz="1400" dirty="0"/>
              <a:t> </a:t>
            </a:r>
            <a:r>
              <a:rPr lang="ru-RU" sz="1400" dirty="0" err="1"/>
              <a:t>компютърни</a:t>
            </a:r>
            <a:r>
              <a:rPr lang="ru-RU" sz="1400" dirty="0"/>
              <a:t> умения </a:t>
            </a:r>
            <a:r>
              <a:rPr lang="ru-RU" sz="1400" dirty="0" smtClean="0"/>
              <a:t>на учители </a:t>
            </a:r>
            <a:r>
              <a:rPr lang="ru-RU" sz="1400" dirty="0"/>
              <a:t>по </a:t>
            </a:r>
            <a:r>
              <a:rPr lang="ru-RU" sz="1400" dirty="0" err="1"/>
              <a:t>чужди</a:t>
            </a:r>
            <a:r>
              <a:rPr lang="ru-RU" sz="1400" dirty="0"/>
              <a:t> </a:t>
            </a:r>
            <a:r>
              <a:rPr lang="ru-RU" sz="1400" dirty="0" err="1"/>
              <a:t>езици</a:t>
            </a:r>
            <a:r>
              <a:rPr lang="ru-RU" sz="1400" dirty="0"/>
              <a:t>», НПЦ, София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2010 година, </a:t>
            </a:r>
            <a:r>
              <a:rPr lang="ru-RU" sz="1400" dirty="0" err="1"/>
              <a:t>семинарно</a:t>
            </a:r>
            <a:r>
              <a:rPr lang="ru-RU" sz="1400" dirty="0"/>
              <a:t> обучение «Училища без дискриминация», МОН и </a:t>
            </a:r>
            <a:r>
              <a:rPr lang="ru-RU" sz="1400" dirty="0" err="1" smtClean="0"/>
              <a:t>Комисия</a:t>
            </a:r>
            <a:r>
              <a:rPr lang="ru-RU" sz="1400" dirty="0" smtClean="0"/>
              <a:t> за </a:t>
            </a:r>
            <a:r>
              <a:rPr lang="ru-RU" sz="1400" dirty="0"/>
              <a:t>защита от дискриминация, град Бургас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2008 година, 20-конгрес на ИНЕПС «</a:t>
            </a:r>
            <a:r>
              <a:rPr lang="ru-RU" sz="1400" dirty="0" err="1"/>
              <a:t>Индивидуално</a:t>
            </a:r>
            <a:r>
              <a:rPr lang="ru-RU" sz="1400" dirty="0"/>
              <a:t> </a:t>
            </a:r>
            <a:r>
              <a:rPr lang="ru-RU" sz="1400" dirty="0" err="1"/>
              <a:t>ориентиране</a:t>
            </a:r>
            <a:r>
              <a:rPr lang="ru-RU" sz="1400" dirty="0"/>
              <a:t> на </a:t>
            </a:r>
            <a:r>
              <a:rPr lang="ru-RU" sz="1400" dirty="0" err="1"/>
              <a:t>учениците</a:t>
            </a:r>
            <a:r>
              <a:rPr lang="ru-RU" sz="1400" dirty="0"/>
              <a:t> </a:t>
            </a:r>
            <a:r>
              <a:rPr lang="ru-RU" sz="1400" dirty="0" smtClean="0"/>
              <a:t>в </a:t>
            </a:r>
            <a:r>
              <a:rPr lang="ru-RU" sz="1400" dirty="0" err="1" smtClean="0"/>
              <a:t>продуктивното</a:t>
            </a:r>
            <a:r>
              <a:rPr lang="ru-RU" sz="1400" dirty="0" smtClean="0"/>
              <a:t> </a:t>
            </a:r>
            <a:r>
              <a:rPr lang="ru-RU" sz="1400" dirty="0"/>
              <a:t>обучение», град </a:t>
            </a:r>
            <a:r>
              <a:rPr lang="ru-RU" sz="1400" dirty="0" smtClean="0"/>
              <a:t>Бургас – </a:t>
            </a:r>
            <a:r>
              <a:rPr lang="ru-RU" sz="1400" b="1" dirty="0" err="1" smtClean="0"/>
              <a:t>главен</a:t>
            </a:r>
            <a:r>
              <a:rPr lang="ru-RU" sz="1400" b="1" dirty="0" smtClean="0"/>
              <a:t> организатор</a:t>
            </a:r>
            <a:endParaRPr lang="en-US" sz="1400" b="1" dirty="0" smtClean="0"/>
          </a:p>
          <a:p>
            <a:pPr algn="just"/>
            <a:r>
              <a:rPr lang="ru-RU" sz="1400" dirty="0" smtClean="0"/>
              <a:t>20</a:t>
            </a:r>
            <a:r>
              <a:rPr lang="en-US" sz="1400" dirty="0" smtClean="0"/>
              <a:t>17</a:t>
            </a:r>
            <a:r>
              <a:rPr lang="ru-RU" sz="1400" dirty="0" smtClean="0"/>
              <a:t> </a:t>
            </a:r>
            <a:r>
              <a:rPr lang="ru-RU" sz="1400" dirty="0"/>
              <a:t>година, </a:t>
            </a:r>
            <a:r>
              <a:rPr lang="ru-RU" sz="1400" dirty="0" smtClean="0"/>
              <a:t>2</a:t>
            </a:r>
            <a:r>
              <a:rPr lang="en-US" sz="1400" dirty="0" smtClean="0"/>
              <a:t>9</a:t>
            </a:r>
            <a:r>
              <a:rPr lang="ru-RU" sz="1400" dirty="0" smtClean="0"/>
              <a:t>-</a:t>
            </a:r>
            <a:r>
              <a:rPr lang="ru-RU" sz="1400" dirty="0" err="1" smtClean="0"/>
              <a:t>конгрес</a:t>
            </a:r>
            <a:r>
              <a:rPr lang="ru-RU" sz="1400" dirty="0" smtClean="0"/>
              <a:t> </a:t>
            </a:r>
            <a:r>
              <a:rPr lang="ru-RU" sz="1400" dirty="0"/>
              <a:t>на ИНЕПС </a:t>
            </a:r>
            <a:r>
              <a:rPr lang="en-US" sz="1400" dirty="0" smtClean="0"/>
              <a:t>“</a:t>
            </a:r>
            <a:r>
              <a:rPr lang="bg-BG" sz="1400" dirty="0" smtClean="0"/>
              <a:t>Продуктивното обучение като средство за превенция на ранното напускане на училище“</a:t>
            </a:r>
            <a:r>
              <a:rPr lang="en-US" sz="1400" dirty="0" smtClean="0"/>
              <a:t> </a:t>
            </a:r>
            <a:r>
              <a:rPr lang="ru-RU" sz="1400" dirty="0" smtClean="0"/>
              <a:t>, </a:t>
            </a:r>
            <a:r>
              <a:rPr lang="ru-RU" sz="1400" dirty="0"/>
              <a:t>град </a:t>
            </a:r>
            <a:r>
              <a:rPr lang="ru-RU" sz="1400" dirty="0" smtClean="0"/>
              <a:t>Бургас – </a:t>
            </a:r>
            <a:r>
              <a:rPr lang="ru-RU" sz="1400" b="1" dirty="0" err="1" smtClean="0"/>
              <a:t>главен</a:t>
            </a:r>
            <a:r>
              <a:rPr lang="ru-RU" sz="1400" b="1" dirty="0" smtClean="0"/>
              <a:t> организатор</a:t>
            </a:r>
            <a:endParaRPr lang="ru-RU" sz="1400" dirty="0"/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2014 година, 26 </a:t>
            </a:r>
            <a:r>
              <a:rPr lang="ru-RU" sz="1400" dirty="0" err="1"/>
              <a:t>конгрес</a:t>
            </a:r>
            <a:r>
              <a:rPr lang="ru-RU" sz="1400" dirty="0"/>
              <a:t> на ИНЕПС « </a:t>
            </a:r>
            <a:r>
              <a:rPr lang="ru-RU" sz="1400" dirty="0" err="1"/>
              <a:t>Учениците</a:t>
            </a:r>
            <a:r>
              <a:rPr lang="ru-RU" sz="1400" dirty="0"/>
              <a:t> в </a:t>
            </a:r>
            <a:r>
              <a:rPr lang="ru-RU" sz="1400" dirty="0" err="1"/>
              <a:t>центъра</a:t>
            </a:r>
            <a:r>
              <a:rPr lang="ru-RU" sz="1400" dirty="0"/>
              <a:t> на </a:t>
            </a:r>
            <a:r>
              <a:rPr lang="ru-RU" sz="1400" dirty="0" err="1" smtClean="0"/>
              <a:t>продуктивното</a:t>
            </a:r>
            <a:r>
              <a:rPr lang="ru-RU" sz="1400" dirty="0" smtClean="0"/>
              <a:t> обучение</a:t>
            </a:r>
            <a:r>
              <a:rPr lang="ru-RU" sz="1400" dirty="0"/>
              <a:t>», Берлин, Германия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2007 година, Методически семинар за учители по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 на Оксфорд </a:t>
            </a:r>
            <a:r>
              <a:rPr lang="ru-RU" sz="1400" dirty="0" err="1" smtClean="0"/>
              <a:t>център</a:t>
            </a:r>
            <a:r>
              <a:rPr lang="ru-RU" sz="1400" dirty="0" smtClean="0"/>
              <a:t> «</a:t>
            </a:r>
            <a:r>
              <a:rPr lang="ru-RU" sz="1400" dirty="0" err="1" smtClean="0"/>
              <a:t>Имейл</a:t>
            </a:r>
            <a:r>
              <a:rPr lang="ru-RU" sz="1400" dirty="0" smtClean="0"/>
              <a:t> </a:t>
            </a:r>
            <a:r>
              <a:rPr lang="ru-RU" sz="1400" dirty="0"/>
              <a:t>проект», Бургас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2007 година, Методически семинар за учители по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 на Оксфорд </a:t>
            </a:r>
            <a:r>
              <a:rPr lang="ru-RU" sz="1400" dirty="0" err="1" smtClean="0"/>
              <a:t>център</a:t>
            </a:r>
            <a:r>
              <a:rPr lang="ru-RU" sz="1400" dirty="0" smtClean="0"/>
              <a:t> «</a:t>
            </a:r>
            <a:r>
              <a:rPr lang="ru-RU" sz="1400" dirty="0" err="1" smtClean="0"/>
              <a:t>Учене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/>
              <a:t>езици</a:t>
            </a:r>
            <a:r>
              <a:rPr lang="ru-RU" sz="1400" dirty="0"/>
              <a:t> в ЕС – </a:t>
            </a:r>
            <a:r>
              <a:rPr lang="ru-RU" sz="1400" dirty="0" err="1"/>
              <a:t>Европейско</a:t>
            </a:r>
            <a:r>
              <a:rPr lang="ru-RU" sz="1400" dirty="0"/>
              <a:t> </a:t>
            </a:r>
            <a:r>
              <a:rPr lang="ru-RU" sz="1400" dirty="0" err="1"/>
              <a:t>езиково</a:t>
            </a:r>
            <a:r>
              <a:rPr lang="ru-RU" sz="1400" dirty="0"/>
              <a:t> портфолио и </a:t>
            </a:r>
            <a:r>
              <a:rPr lang="ru-RU" sz="1400" dirty="0" err="1"/>
              <a:t>общите</a:t>
            </a:r>
            <a:r>
              <a:rPr lang="ru-RU" sz="1400" dirty="0"/>
              <a:t> европейски </a:t>
            </a:r>
            <a:r>
              <a:rPr lang="ru-RU" sz="1400" dirty="0" err="1" smtClean="0"/>
              <a:t>езикови</a:t>
            </a:r>
            <a:r>
              <a:rPr lang="ru-RU" sz="1400" dirty="0" smtClean="0"/>
              <a:t> рамки</a:t>
            </a:r>
            <a:r>
              <a:rPr lang="ru-RU" sz="1400" dirty="0"/>
              <a:t>», Бургас</a:t>
            </a:r>
          </a:p>
          <a:p>
            <a:pPr algn="just"/>
            <a:r>
              <a:rPr lang="ru-RU" sz="1400" dirty="0" smtClean="0"/>
              <a:t>  </a:t>
            </a:r>
            <a:r>
              <a:rPr lang="ru-RU" sz="1400" dirty="0"/>
              <a:t>2000 година, </a:t>
            </a:r>
            <a:r>
              <a:rPr lang="ru-RU" sz="1400" dirty="0" err="1"/>
              <a:t>Обучителен</a:t>
            </a:r>
            <a:r>
              <a:rPr lang="ru-RU" sz="1400" dirty="0"/>
              <a:t> семинар за </a:t>
            </a:r>
            <a:r>
              <a:rPr lang="ru-RU" sz="1400" dirty="0" err="1"/>
              <a:t>ръководители</a:t>
            </a:r>
            <a:r>
              <a:rPr lang="ru-RU" sz="1400" dirty="0"/>
              <a:t> на </a:t>
            </a:r>
            <a:r>
              <a:rPr lang="ru-RU" sz="1400" dirty="0" err="1"/>
              <a:t>международни</a:t>
            </a:r>
            <a:r>
              <a:rPr lang="ru-RU" sz="1400" dirty="0"/>
              <a:t> </a:t>
            </a:r>
            <a:r>
              <a:rPr lang="ru-RU" sz="1400" dirty="0" err="1" smtClean="0"/>
              <a:t>младежки</a:t>
            </a:r>
            <a:r>
              <a:rPr lang="ru-RU" sz="1400" dirty="0" smtClean="0"/>
              <a:t> обмени</a:t>
            </a:r>
            <a:r>
              <a:rPr lang="ru-RU" sz="1400" dirty="0"/>
              <a:t>, </a:t>
            </a:r>
            <a:r>
              <a:rPr lang="ru-RU" sz="1400" dirty="0" err="1"/>
              <a:t>Зоненберг</a:t>
            </a:r>
            <a:r>
              <a:rPr lang="ru-RU" sz="1400" dirty="0"/>
              <a:t>, Германия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2002 </a:t>
            </a:r>
            <a:r>
              <a:rPr lang="ru-RU" sz="1400" dirty="0"/>
              <a:t>година, </a:t>
            </a:r>
            <a:r>
              <a:rPr lang="ru-RU" sz="1400" dirty="0" err="1"/>
              <a:t>Международен</a:t>
            </a:r>
            <a:r>
              <a:rPr lang="ru-RU" sz="1400" dirty="0"/>
              <a:t> семинар «С </a:t>
            </a:r>
            <a:r>
              <a:rPr lang="ru-RU" sz="1400" dirty="0" err="1"/>
              <a:t>какви</a:t>
            </a:r>
            <a:r>
              <a:rPr lang="ru-RU" sz="1400" dirty="0"/>
              <a:t> ценности </a:t>
            </a:r>
            <a:r>
              <a:rPr lang="ru-RU" sz="1400" dirty="0" err="1"/>
              <a:t>искаме</a:t>
            </a:r>
            <a:r>
              <a:rPr lang="ru-RU" sz="1400" dirty="0"/>
              <a:t> да </a:t>
            </a:r>
            <a:r>
              <a:rPr lang="ru-RU" sz="1400" dirty="0" err="1"/>
              <a:t>живеем</a:t>
            </a:r>
            <a:r>
              <a:rPr lang="ru-RU" sz="1400" dirty="0"/>
              <a:t> и за </a:t>
            </a:r>
            <a:r>
              <a:rPr lang="ru-RU" sz="1400" dirty="0" smtClean="0"/>
              <a:t>кои ценности </a:t>
            </a:r>
            <a:r>
              <a:rPr lang="ru-RU" sz="1400" dirty="0" err="1"/>
              <a:t>искаме</a:t>
            </a:r>
            <a:r>
              <a:rPr lang="ru-RU" sz="1400" dirty="0"/>
              <a:t> да се </a:t>
            </a:r>
            <a:r>
              <a:rPr lang="ru-RU" sz="1400" dirty="0" err="1"/>
              <a:t>борим</a:t>
            </a:r>
            <a:r>
              <a:rPr lang="ru-RU" sz="1400" dirty="0"/>
              <a:t>», </a:t>
            </a:r>
            <a:r>
              <a:rPr lang="ru-RU" sz="1400" dirty="0" err="1"/>
              <a:t>Зоненберг</a:t>
            </a:r>
            <a:r>
              <a:rPr lang="ru-RU" sz="1400" dirty="0"/>
              <a:t>, Германия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5099"/>
          </a:xfrm>
        </p:spPr>
        <p:txBody>
          <a:bodyPr>
            <a:normAutofit/>
          </a:bodyPr>
          <a:lstStyle/>
          <a:p>
            <a:r>
              <a:rPr lang="ru-RU" sz="2800" dirty="0"/>
              <a:t>По - </a:t>
            </a:r>
            <a:r>
              <a:rPr lang="ru-RU" sz="2800" dirty="0" err="1"/>
              <a:t>важни</a:t>
            </a:r>
            <a:r>
              <a:rPr lang="ru-RU" sz="2800" dirty="0"/>
              <a:t> обучения, конференции и награди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24.04.2016: РУДЕЛ, ФРАНЦИЯ, МЕЖДУНАРОДЕН СЕМИНАР ПО ПРОГРАМА ЕРАЗЪМ+ : “</a:t>
            </a:r>
            <a:r>
              <a:rPr lang="ru-RU" sz="1400" dirty="0" err="1" smtClean="0"/>
              <a:t>Living</a:t>
            </a:r>
            <a:r>
              <a:rPr lang="ru-RU" sz="1400" dirty="0" smtClean="0"/>
              <a:t> </a:t>
            </a:r>
            <a:r>
              <a:rPr lang="ru-RU" sz="1400" dirty="0" err="1" smtClean="0"/>
              <a:t>together</a:t>
            </a:r>
            <a:r>
              <a:rPr lang="ru-RU" sz="1400" dirty="0"/>
              <a:t>: </a:t>
            </a:r>
            <a:r>
              <a:rPr lang="ru-RU" sz="1400" dirty="0" err="1"/>
              <a:t>differences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identities</a:t>
            </a:r>
            <a:r>
              <a:rPr lang="ru-RU" sz="1400" dirty="0"/>
              <a:t>”</a:t>
            </a:r>
          </a:p>
          <a:p>
            <a:pPr algn="just"/>
            <a:r>
              <a:rPr lang="ru-RU" sz="1400" dirty="0"/>
              <a:t>08.09.2016: Дружество на </a:t>
            </a:r>
            <a:r>
              <a:rPr lang="ru-RU" sz="1400" dirty="0" err="1"/>
              <a:t>преподавателите</a:t>
            </a:r>
            <a:r>
              <a:rPr lang="ru-RU" sz="1400" dirty="0"/>
              <a:t> по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 в </a:t>
            </a:r>
            <a:r>
              <a:rPr lang="ru-RU" sz="1400" dirty="0" err="1"/>
              <a:t>България</a:t>
            </a:r>
            <a:r>
              <a:rPr lang="ru-RU" sz="1400" dirty="0"/>
              <a:t>, </a:t>
            </a:r>
            <a:r>
              <a:rPr lang="ru-RU" sz="1400" dirty="0" err="1" smtClean="0"/>
              <a:t>международна</a:t>
            </a:r>
            <a:r>
              <a:rPr lang="ru-RU" sz="1400" dirty="0" smtClean="0"/>
              <a:t> конференция </a:t>
            </a:r>
            <a:r>
              <a:rPr lang="ru-RU" sz="1400" dirty="0"/>
              <a:t>по </a:t>
            </a:r>
            <a:r>
              <a:rPr lang="ru-RU" sz="1400" dirty="0" err="1"/>
              <a:t>програма</a:t>
            </a:r>
            <a:r>
              <a:rPr lang="ru-RU" sz="1400" dirty="0"/>
              <a:t> „Европа на </a:t>
            </a:r>
            <a:r>
              <a:rPr lang="ru-RU" sz="1400" dirty="0" err="1"/>
              <a:t>гражданите</a:t>
            </a:r>
            <a:r>
              <a:rPr lang="ru-RU" sz="1400" dirty="0"/>
              <a:t>” на тема : „ </a:t>
            </a:r>
            <a:r>
              <a:rPr lang="ru-RU" sz="1400" dirty="0" err="1"/>
              <a:t>MY!Europe</a:t>
            </a:r>
            <a:r>
              <a:rPr lang="ru-RU" sz="1400" dirty="0"/>
              <a:t>”</a:t>
            </a:r>
          </a:p>
          <a:p>
            <a:pPr algn="just"/>
            <a:r>
              <a:rPr lang="ru-RU" sz="1400" dirty="0"/>
              <a:t>11.10.2017: </a:t>
            </a:r>
            <a:r>
              <a:rPr lang="ru-RU" sz="1400" dirty="0" err="1"/>
              <a:t>Фондация</a:t>
            </a:r>
            <a:r>
              <a:rPr lang="ru-RU" sz="1400" dirty="0"/>
              <a:t> </a:t>
            </a:r>
            <a:r>
              <a:rPr lang="ru-RU" sz="1400" dirty="0" err="1"/>
              <a:t>работилница</a:t>
            </a:r>
            <a:r>
              <a:rPr lang="ru-RU" sz="1400" dirty="0"/>
              <a:t> за граждански </a:t>
            </a:r>
            <a:r>
              <a:rPr lang="ru-RU" sz="1400" dirty="0" err="1"/>
              <a:t>инициативи</a:t>
            </a:r>
            <a:r>
              <a:rPr lang="ru-RU" sz="1400" dirty="0"/>
              <a:t>, </a:t>
            </a:r>
            <a:r>
              <a:rPr lang="ru-RU" sz="1400" dirty="0" err="1"/>
              <a:t>обучителен</a:t>
            </a:r>
            <a:r>
              <a:rPr lang="ru-RU" sz="1400" dirty="0"/>
              <a:t> курс на тема </a:t>
            </a:r>
            <a:r>
              <a:rPr lang="ru-RU" sz="1400" dirty="0" smtClean="0"/>
              <a:t>: „ </a:t>
            </a:r>
            <a:r>
              <a:rPr lang="ru-RU" sz="1400" dirty="0" err="1"/>
              <a:t>Заедно</a:t>
            </a:r>
            <a:r>
              <a:rPr lang="ru-RU" sz="1400" dirty="0"/>
              <a:t> </a:t>
            </a:r>
            <a:r>
              <a:rPr lang="ru-RU" sz="1400" dirty="0" err="1"/>
              <a:t>срещу</a:t>
            </a:r>
            <a:r>
              <a:rPr lang="ru-RU" sz="1400" dirty="0"/>
              <a:t> </a:t>
            </a:r>
            <a:r>
              <a:rPr lang="ru-RU" sz="1400" dirty="0" err="1"/>
              <a:t>антициганизма</a:t>
            </a:r>
            <a:r>
              <a:rPr lang="ru-RU" sz="1400" dirty="0"/>
              <a:t> в </a:t>
            </a:r>
            <a:r>
              <a:rPr lang="ru-RU" sz="1400" dirty="0" err="1"/>
              <a:t>България</a:t>
            </a:r>
            <a:r>
              <a:rPr lang="ru-RU" sz="1400" dirty="0"/>
              <a:t>“</a:t>
            </a:r>
          </a:p>
          <a:p>
            <a:pPr algn="just"/>
            <a:r>
              <a:rPr lang="ru-RU" sz="1400" b="1" dirty="0"/>
              <a:t>22.06.2017: </a:t>
            </a:r>
            <a:r>
              <a:rPr lang="ru-RU" sz="1400" b="1" dirty="0" err="1"/>
              <a:t>Тракийски</a:t>
            </a:r>
            <a:r>
              <a:rPr lang="ru-RU" sz="1400" b="1" dirty="0"/>
              <a:t> университет, ДИПКУ </a:t>
            </a:r>
            <a:r>
              <a:rPr lang="ru-RU" sz="1400" b="1" dirty="0" err="1"/>
              <a:t>Стра</a:t>
            </a:r>
            <a:r>
              <a:rPr lang="ru-RU" sz="1400" b="1" dirty="0"/>
              <a:t> </a:t>
            </a:r>
            <a:r>
              <a:rPr lang="ru-RU" sz="1400" b="1" dirty="0" err="1"/>
              <a:t>Загора</a:t>
            </a:r>
            <a:r>
              <a:rPr lang="ru-RU" sz="1400" b="1" dirty="0"/>
              <a:t>, участие и успешно </a:t>
            </a:r>
            <a:r>
              <a:rPr lang="ru-RU" sz="1400" b="1" dirty="0" err="1"/>
              <a:t>представяне</a:t>
            </a:r>
            <a:r>
              <a:rPr lang="ru-RU" sz="1400" b="1" dirty="0"/>
              <a:t> </a:t>
            </a:r>
            <a:r>
              <a:rPr lang="ru-RU" sz="1400" b="1" dirty="0" smtClean="0"/>
              <a:t>на </a:t>
            </a:r>
            <a:r>
              <a:rPr lang="ru-RU" sz="1400" b="1" dirty="0" err="1" smtClean="0"/>
              <a:t>педагогическа</a:t>
            </a:r>
            <a:r>
              <a:rPr lang="ru-RU" sz="1400" b="1" dirty="0" smtClean="0"/>
              <a:t> </a:t>
            </a:r>
            <a:r>
              <a:rPr lang="ru-RU" sz="1400" b="1" dirty="0"/>
              <a:t>практика „</a:t>
            </a:r>
            <a:r>
              <a:rPr lang="ru-RU" sz="1400" b="1" dirty="0" err="1"/>
              <a:t>Продуктивното</a:t>
            </a:r>
            <a:r>
              <a:rPr lang="ru-RU" sz="1400" b="1" dirty="0"/>
              <a:t> обучение – средство за превенция на </a:t>
            </a:r>
            <a:r>
              <a:rPr lang="ru-RU" sz="1400" b="1" dirty="0" err="1" smtClean="0"/>
              <a:t>ранното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отпадане</a:t>
            </a:r>
            <a:r>
              <a:rPr lang="ru-RU" sz="1400" b="1" dirty="0" smtClean="0"/>
              <a:t> </a:t>
            </a:r>
            <a:r>
              <a:rPr lang="ru-RU" sz="1400" b="1" dirty="0"/>
              <a:t>от училище“ в XVII национален педагогически форум с </a:t>
            </a:r>
            <a:r>
              <a:rPr lang="ru-RU" sz="1400" b="1" dirty="0" err="1"/>
              <a:t>международно</a:t>
            </a:r>
            <a:r>
              <a:rPr lang="ru-RU" sz="1400" b="1" dirty="0"/>
              <a:t> участие </a:t>
            </a:r>
            <a:r>
              <a:rPr lang="ru-RU" sz="1400" b="1" dirty="0" smtClean="0"/>
              <a:t>на тема </a:t>
            </a:r>
            <a:r>
              <a:rPr lang="ru-RU" sz="1400" b="1" dirty="0"/>
              <a:t>: „Стратегии и </a:t>
            </a:r>
            <a:r>
              <a:rPr lang="ru-RU" sz="1400" b="1" dirty="0" err="1"/>
              <a:t>партньорства</a:t>
            </a:r>
            <a:r>
              <a:rPr lang="ru-RU" sz="1400" b="1" dirty="0"/>
              <a:t> за </a:t>
            </a:r>
            <a:r>
              <a:rPr lang="ru-RU" sz="1400" b="1" dirty="0" err="1"/>
              <a:t>иновативно</a:t>
            </a:r>
            <a:r>
              <a:rPr lang="ru-RU" sz="1400" b="1" dirty="0"/>
              <a:t> образование“</a:t>
            </a:r>
          </a:p>
          <a:p>
            <a:pPr algn="just"/>
            <a:r>
              <a:rPr lang="ru-RU" sz="1400" dirty="0"/>
              <a:t>26.05.2017: </a:t>
            </a:r>
            <a:r>
              <a:rPr lang="ru-RU" sz="1400" dirty="0" err="1"/>
              <a:t>Сдружение</a:t>
            </a:r>
            <a:r>
              <a:rPr lang="ru-RU" sz="1400" dirty="0"/>
              <a:t> </a:t>
            </a:r>
            <a:r>
              <a:rPr lang="ru-RU" sz="1400" dirty="0" err="1"/>
              <a:t>Асоциация</a:t>
            </a:r>
            <a:r>
              <a:rPr lang="ru-RU" sz="1400" dirty="0"/>
              <a:t> „Деметра“, участие </a:t>
            </a:r>
            <a:r>
              <a:rPr lang="ru-RU" sz="1400" dirty="0" err="1"/>
              <a:t>във</a:t>
            </a:r>
            <a:r>
              <a:rPr lang="ru-RU" sz="1400" dirty="0"/>
              <a:t> Форум за родители </a:t>
            </a:r>
            <a:r>
              <a:rPr lang="ru-RU" sz="1400" dirty="0" err="1" smtClean="0"/>
              <a:t>като</a:t>
            </a:r>
            <a:r>
              <a:rPr lang="ru-RU" sz="1400" dirty="0" smtClean="0"/>
              <a:t> </a:t>
            </a:r>
            <a:r>
              <a:rPr lang="ru-RU" sz="1400" b="1" dirty="0" smtClean="0"/>
              <a:t>модератор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/>
              <a:t>група</a:t>
            </a:r>
            <a:r>
              <a:rPr lang="ru-RU" sz="1400" dirty="0"/>
              <a:t> </a:t>
            </a:r>
            <a:r>
              <a:rPr lang="ru-RU" sz="1400" dirty="0" err="1"/>
              <a:t>ученици</a:t>
            </a:r>
            <a:r>
              <a:rPr lang="ru-RU" sz="1400" dirty="0"/>
              <a:t>, учители и родители на тема: „</a:t>
            </a:r>
            <a:r>
              <a:rPr lang="ru-RU" sz="1400" dirty="0" err="1"/>
              <a:t>Обединени</a:t>
            </a:r>
            <a:r>
              <a:rPr lang="ru-RU" sz="1400" dirty="0"/>
              <a:t> </a:t>
            </a:r>
            <a:r>
              <a:rPr lang="ru-RU" sz="1400" dirty="0" err="1"/>
              <a:t>срещу</a:t>
            </a:r>
            <a:r>
              <a:rPr lang="ru-RU" sz="1400" dirty="0"/>
              <a:t> </a:t>
            </a:r>
            <a:r>
              <a:rPr lang="ru-RU" sz="1400" dirty="0" err="1"/>
              <a:t>агресията</a:t>
            </a:r>
            <a:r>
              <a:rPr lang="ru-RU" sz="1400" dirty="0"/>
              <a:t> </a:t>
            </a:r>
            <a:r>
              <a:rPr lang="ru-RU" sz="1400" dirty="0" smtClean="0"/>
              <a:t>на </a:t>
            </a:r>
            <a:r>
              <a:rPr lang="ru-RU" sz="1400" dirty="0" err="1" smtClean="0"/>
              <a:t>децата</a:t>
            </a:r>
            <a:r>
              <a:rPr lang="ru-RU" sz="1400" dirty="0" smtClean="0"/>
              <a:t> </a:t>
            </a:r>
            <a:r>
              <a:rPr lang="ru-RU" sz="1400" dirty="0"/>
              <a:t>в училище“</a:t>
            </a:r>
          </a:p>
          <a:p>
            <a:pPr algn="just"/>
            <a:r>
              <a:rPr lang="ru-RU" sz="1400" b="1" dirty="0"/>
              <a:t>15.02.2017: </a:t>
            </a:r>
            <a:r>
              <a:rPr lang="ru-RU" sz="1400" b="1" dirty="0" err="1"/>
              <a:t>Клет</a:t>
            </a:r>
            <a:r>
              <a:rPr lang="ru-RU" sz="1400" b="1" dirty="0"/>
              <a:t>, </a:t>
            </a:r>
            <a:r>
              <a:rPr lang="ru-RU" sz="1400" b="1" dirty="0" err="1"/>
              <a:t>България</a:t>
            </a:r>
            <a:r>
              <a:rPr lang="ru-RU" sz="1400" b="1" dirty="0"/>
              <a:t>, семинар на тема: „</a:t>
            </a:r>
            <a:r>
              <a:rPr lang="ru-RU" sz="1400" b="1" dirty="0" err="1"/>
              <a:t>Your</a:t>
            </a:r>
            <a:r>
              <a:rPr lang="ru-RU" sz="1400" b="1" dirty="0"/>
              <a:t> </a:t>
            </a:r>
            <a:r>
              <a:rPr lang="ru-RU" sz="1400" b="1" dirty="0" err="1"/>
              <a:t>space</a:t>
            </a:r>
            <a:r>
              <a:rPr lang="ru-RU" sz="1400" b="1" dirty="0"/>
              <a:t> – </a:t>
            </a:r>
            <a:r>
              <a:rPr lang="ru-RU" sz="1400" b="1" dirty="0" err="1"/>
              <a:t>the</a:t>
            </a:r>
            <a:r>
              <a:rPr lang="ru-RU" sz="1400" b="1" dirty="0"/>
              <a:t> </a:t>
            </a:r>
            <a:r>
              <a:rPr lang="ru-RU" sz="1400" b="1" dirty="0" err="1"/>
              <a:t>positive</a:t>
            </a:r>
            <a:r>
              <a:rPr lang="ru-RU" sz="1400" b="1" dirty="0"/>
              <a:t> </a:t>
            </a:r>
            <a:r>
              <a:rPr lang="ru-RU" sz="1400" b="1" dirty="0" err="1"/>
              <a:t>and</a:t>
            </a:r>
            <a:r>
              <a:rPr lang="ru-RU" sz="1400" b="1" dirty="0"/>
              <a:t> </a:t>
            </a:r>
            <a:r>
              <a:rPr lang="ru-RU" sz="1400" b="1" dirty="0" err="1"/>
              <a:t>practical</a:t>
            </a:r>
            <a:r>
              <a:rPr lang="ru-RU" sz="1400" b="1" dirty="0"/>
              <a:t> </a:t>
            </a:r>
            <a:r>
              <a:rPr lang="ru-RU" sz="1400" b="1" dirty="0" err="1" smtClean="0"/>
              <a:t>approach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to</a:t>
            </a:r>
            <a:r>
              <a:rPr lang="ru-RU" sz="1400" b="1" dirty="0" smtClean="0"/>
              <a:t> </a:t>
            </a:r>
            <a:r>
              <a:rPr lang="ru-RU" sz="1400" b="1" dirty="0" err="1"/>
              <a:t>learn</a:t>
            </a:r>
            <a:r>
              <a:rPr lang="ru-RU" sz="1400" b="1" dirty="0"/>
              <a:t> </a:t>
            </a:r>
            <a:r>
              <a:rPr lang="ru-RU" sz="1400" b="1" dirty="0" err="1"/>
              <a:t>English</a:t>
            </a:r>
            <a:r>
              <a:rPr lang="ru-RU" sz="1400" b="1" dirty="0"/>
              <a:t>”</a:t>
            </a:r>
          </a:p>
          <a:p>
            <a:pPr algn="just"/>
            <a:r>
              <a:rPr lang="ru-RU" sz="1400" dirty="0"/>
              <a:t>20.04.2018: IPLE, Германия, </a:t>
            </a:r>
            <a:r>
              <a:rPr lang="ru-RU" sz="1400" dirty="0" err="1"/>
              <a:t>международен</a:t>
            </a:r>
            <a:r>
              <a:rPr lang="ru-RU" sz="1400" dirty="0"/>
              <a:t> </a:t>
            </a:r>
            <a:r>
              <a:rPr lang="ru-RU" sz="1400" dirty="0" err="1"/>
              <a:t>конгрес</a:t>
            </a:r>
            <a:r>
              <a:rPr lang="ru-RU" sz="1400" dirty="0"/>
              <a:t> на тема : „ </a:t>
            </a:r>
            <a:r>
              <a:rPr lang="ru-RU" sz="1400" dirty="0" err="1"/>
              <a:t>Productive</a:t>
            </a:r>
            <a:r>
              <a:rPr lang="ru-RU" sz="1400" dirty="0"/>
              <a:t> </a:t>
            </a:r>
            <a:r>
              <a:rPr lang="ru-RU" sz="1400" dirty="0" err="1"/>
              <a:t>learning</a:t>
            </a:r>
            <a:r>
              <a:rPr lang="ru-RU" sz="1400" dirty="0"/>
              <a:t> – </a:t>
            </a:r>
            <a:r>
              <a:rPr lang="ru-RU" sz="1400" dirty="0" err="1" smtClean="0"/>
              <a:t>facilitating</a:t>
            </a:r>
            <a:r>
              <a:rPr lang="ru-RU" sz="1400" dirty="0" smtClean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/>
              <a:t>transition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world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work</a:t>
            </a:r>
            <a:r>
              <a:rPr lang="ru-RU" sz="1400" dirty="0"/>
              <a:t>”</a:t>
            </a:r>
          </a:p>
          <a:p>
            <a:pPr algn="just"/>
            <a:r>
              <a:rPr lang="ru-RU" sz="1400" dirty="0"/>
              <a:t>22.05.2018: МКБППМН при Община Бургас, </a:t>
            </a:r>
            <a:r>
              <a:rPr lang="ru-RU" sz="1400" dirty="0" err="1"/>
              <a:t>обучителен</a:t>
            </a:r>
            <a:r>
              <a:rPr lang="ru-RU" sz="1400" dirty="0"/>
              <a:t> семинар на тема: „ </a:t>
            </a:r>
            <a:r>
              <a:rPr lang="ru-RU" sz="1400" dirty="0" err="1"/>
              <a:t>Разлики</a:t>
            </a:r>
            <a:r>
              <a:rPr lang="ru-RU" sz="1400" dirty="0"/>
              <a:t> </a:t>
            </a:r>
            <a:r>
              <a:rPr lang="ru-RU" sz="1400" dirty="0" smtClean="0"/>
              <a:t>между </a:t>
            </a:r>
            <a:r>
              <a:rPr lang="ru-RU" sz="1400" dirty="0" err="1" smtClean="0"/>
              <a:t>хиперактивност</a:t>
            </a:r>
            <a:r>
              <a:rPr lang="ru-RU" sz="1400" dirty="0" smtClean="0"/>
              <a:t> </a:t>
            </a:r>
            <a:r>
              <a:rPr lang="ru-RU" sz="1400" dirty="0"/>
              <a:t>и дефицит на </a:t>
            </a:r>
            <a:r>
              <a:rPr lang="ru-RU" sz="1400" dirty="0" err="1"/>
              <a:t>вниманието</a:t>
            </a:r>
            <a:r>
              <a:rPr lang="ru-RU" sz="1400" dirty="0"/>
              <a:t>, </a:t>
            </a:r>
            <a:r>
              <a:rPr lang="ru-RU" sz="1400" dirty="0" err="1"/>
              <a:t>агресивност</a:t>
            </a:r>
            <a:r>
              <a:rPr lang="ru-RU" sz="1400" dirty="0"/>
              <a:t> и </a:t>
            </a:r>
            <a:r>
              <a:rPr lang="ru-RU" sz="1400" dirty="0" err="1"/>
              <a:t>палаво</a:t>
            </a:r>
            <a:r>
              <a:rPr lang="ru-RU" sz="1400" dirty="0"/>
              <a:t> </a:t>
            </a:r>
            <a:r>
              <a:rPr lang="ru-RU" sz="1400" dirty="0" err="1"/>
              <a:t>дете</a:t>
            </a:r>
            <a:r>
              <a:rPr lang="ru-RU" sz="1400" dirty="0"/>
              <a:t>. </a:t>
            </a:r>
            <a:r>
              <a:rPr lang="ru-RU" sz="1400" dirty="0" smtClean="0"/>
              <a:t>Интервенции, педагогически </a:t>
            </a:r>
            <a:r>
              <a:rPr lang="ru-RU" sz="1400" dirty="0"/>
              <a:t>и </a:t>
            </a:r>
            <a:r>
              <a:rPr lang="ru-RU" sz="1400" dirty="0" err="1"/>
              <a:t>терапевтични</a:t>
            </a:r>
            <a:r>
              <a:rPr lang="ru-RU" sz="1400" dirty="0"/>
              <a:t> подходи.</a:t>
            </a:r>
          </a:p>
          <a:p>
            <a:pPr algn="just"/>
            <a:r>
              <a:rPr lang="ru-RU" sz="1400" b="1" dirty="0"/>
              <a:t>18.07.2018: </a:t>
            </a:r>
            <a:r>
              <a:rPr lang="ru-RU" sz="1400" b="1" dirty="0" err="1"/>
              <a:t>Norway</a:t>
            </a:r>
            <a:r>
              <a:rPr lang="ru-RU" sz="1400" b="1" dirty="0"/>
              <a:t> </a:t>
            </a:r>
            <a:r>
              <a:rPr lang="ru-RU" sz="1400" b="1" dirty="0" err="1"/>
              <a:t>Kanires</a:t>
            </a:r>
            <a:r>
              <a:rPr lang="ru-RU" sz="1400" b="1" dirty="0"/>
              <a:t> </a:t>
            </a:r>
            <a:r>
              <a:rPr lang="ru-RU" sz="1400" b="1" dirty="0" err="1"/>
              <a:t>Ungdom</a:t>
            </a:r>
            <a:r>
              <a:rPr lang="ru-RU" sz="1400" b="1" dirty="0"/>
              <a:t>, </a:t>
            </a:r>
            <a:r>
              <a:rPr lang="ru-RU" sz="1400" b="1" dirty="0" err="1"/>
              <a:t>Youthpass</a:t>
            </a:r>
            <a:r>
              <a:rPr lang="ru-RU" sz="1400" b="1" dirty="0"/>
              <a:t>, </a:t>
            </a:r>
            <a:r>
              <a:rPr lang="ru-RU" sz="1400" b="1" dirty="0" err="1"/>
              <a:t>групов</a:t>
            </a:r>
            <a:r>
              <a:rPr lang="ru-RU" sz="1400" b="1" dirty="0"/>
              <a:t> лидер на </a:t>
            </a:r>
            <a:r>
              <a:rPr lang="ru-RU" sz="1400" b="1" dirty="0" err="1"/>
              <a:t>младежи</a:t>
            </a:r>
            <a:r>
              <a:rPr lang="ru-RU" sz="1400" b="1" dirty="0"/>
              <a:t> за участие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международен</a:t>
            </a:r>
            <a:r>
              <a:rPr lang="ru-RU" sz="1400" b="1" dirty="0" smtClean="0"/>
              <a:t> </a:t>
            </a:r>
            <a:r>
              <a:rPr lang="ru-RU" sz="1400" b="1" dirty="0" err="1"/>
              <a:t>младежки</a:t>
            </a:r>
            <a:r>
              <a:rPr lang="ru-RU" sz="1400" b="1" dirty="0"/>
              <a:t> обмен по </a:t>
            </a:r>
            <a:r>
              <a:rPr lang="ru-RU" sz="1400" b="1" dirty="0" err="1"/>
              <a:t>програма</a:t>
            </a:r>
            <a:r>
              <a:rPr lang="ru-RU" sz="1400" b="1" dirty="0"/>
              <a:t> </a:t>
            </a:r>
            <a:r>
              <a:rPr lang="ru-RU" sz="1400" b="1" dirty="0" err="1"/>
              <a:t>Еразъм</a:t>
            </a:r>
            <a:r>
              <a:rPr lang="ru-RU" sz="1400" b="1" dirty="0"/>
              <a:t> + на тема : „ </a:t>
            </a:r>
            <a:r>
              <a:rPr lang="ru-RU" sz="1400" b="1" dirty="0" err="1"/>
              <a:t>Youth</a:t>
            </a:r>
            <a:r>
              <a:rPr lang="ru-RU" sz="1400" b="1" dirty="0"/>
              <a:t> </a:t>
            </a:r>
            <a:r>
              <a:rPr lang="ru-RU" sz="1400" b="1" dirty="0" err="1"/>
              <a:t>Rhythm</a:t>
            </a:r>
            <a:r>
              <a:rPr lang="ru-RU" sz="1400" b="1" dirty="0"/>
              <a:t> </a:t>
            </a:r>
            <a:r>
              <a:rPr lang="ru-RU" sz="1400" b="1" dirty="0" err="1" smtClean="0"/>
              <a:t>for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Environment</a:t>
            </a:r>
            <a:r>
              <a:rPr lang="ru-RU" sz="1400" b="1" dirty="0"/>
              <a:t>”</a:t>
            </a:r>
          </a:p>
          <a:p>
            <a:pPr algn="just"/>
            <a:r>
              <a:rPr lang="ru-RU" sz="1400" dirty="0"/>
              <a:t>27.09.2018: KLD, </a:t>
            </a:r>
            <a:r>
              <a:rPr lang="ru-RU" sz="1400" dirty="0" err="1"/>
              <a:t>Deuttschland</a:t>
            </a:r>
            <a:r>
              <a:rPr lang="ru-RU" sz="1400" dirty="0"/>
              <a:t>, Симпозиум по </a:t>
            </a:r>
            <a:r>
              <a:rPr lang="ru-RU" sz="1400" dirty="0" err="1"/>
              <a:t>програма</a:t>
            </a:r>
            <a:r>
              <a:rPr lang="ru-RU" sz="1400" dirty="0"/>
              <a:t> </a:t>
            </a:r>
            <a:r>
              <a:rPr lang="ru-RU" sz="1400" dirty="0" err="1"/>
              <a:t>Еразъм</a:t>
            </a:r>
            <a:r>
              <a:rPr lang="ru-RU" sz="1400" dirty="0"/>
              <a:t>+ на тема „ </a:t>
            </a:r>
            <a:r>
              <a:rPr lang="ru-RU" sz="1400" dirty="0" err="1"/>
              <a:t>Europe</a:t>
            </a:r>
            <a:r>
              <a:rPr lang="ru-RU" sz="1400" dirty="0"/>
              <a:t> </a:t>
            </a:r>
            <a:r>
              <a:rPr lang="ru-RU" sz="1400" dirty="0" err="1" smtClean="0"/>
              <a:t>an</a:t>
            </a:r>
            <a:r>
              <a:rPr lang="en-US" sz="1400" dirty="0" smtClean="0"/>
              <a:t>d </a:t>
            </a:r>
            <a:r>
              <a:rPr lang="ru-RU" sz="1400" dirty="0" err="1" smtClean="0"/>
              <a:t>its</a:t>
            </a:r>
            <a:r>
              <a:rPr lang="ru-RU" sz="1400" dirty="0" smtClean="0"/>
              <a:t> </a:t>
            </a:r>
            <a:r>
              <a:rPr lang="ru-RU" sz="1400" dirty="0" err="1" smtClean="0"/>
              <a:t>rural</a:t>
            </a:r>
            <a:r>
              <a:rPr lang="ru-RU" sz="1400" dirty="0" smtClean="0"/>
              <a:t> </a:t>
            </a:r>
            <a:r>
              <a:rPr lang="ru-RU" sz="1400" dirty="0" err="1" smtClean="0"/>
              <a:t>areas</a:t>
            </a:r>
            <a:r>
              <a:rPr lang="ru-RU" sz="1400" dirty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54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Участия в проекти на училищно ниво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60630"/>
            <a:ext cx="10515600" cy="49163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2017/2018 година: Проект «</a:t>
            </a:r>
            <a:r>
              <a:rPr lang="ru-RU" sz="1600" dirty="0" err="1"/>
              <a:t>Твоят</a:t>
            </a:r>
            <a:r>
              <a:rPr lang="ru-RU" sz="1600" dirty="0"/>
              <a:t> час</a:t>
            </a:r>
            <a:r>
              <a:rPr lang="ru-RU" sz="1600" dirty="0" smtClean="0"/>
              <a:t>»</a:t>
            </a:r>
          </a:p>
          <a:p>
            <a:pPr algn="just"/>
            <a:r>
              <a:rPr lang="ru-RU" sz="1600" dirty="0" smtClean="0"/>
              <a:t>2019</a:t>
            </a:r>
            <a:r>
              <a:rPr lang="ru-RU" sz="1600" dirty="0"/>
              <a:t>: </a:t>
            </a:r>
            <a:r>
              <a:rPr lang="ru-RU" sz="1600" dirty="0" err="1"/>
              <a:t>Еразъм</a:t>
            </a:r>
            <a:r>
              <a:rPr lang="ru-RU" sz="1600" dirty="0"/>
              <a:t>+, </a:t>
            </a:r>
            <a:r>
              <a:rPr lang="ru-RU" sz="1600" dirty="0" err="1"/>
              <a:t>двугодишен</a:t>
            </a:r>
            <a:r>
              <a:rPr lang="ru-RU" sz="1600" dirty="0"/>
              <a:t> </a:t>
            </a:r>
            <a:r>
              <a:rPr lang="ru-RU" sz="1600" dirty="0" err="1"/>
              <a:t>международен</a:t>
            </a:r>
            <a:r>
              <a:rPr lang="ru-RU" sz="1600" dirty="0"/>
              <a:t> проект за </a:t>
            </a:r>
            <a:r>
              <a:rPr lang="ru-RU" sz="1600" dirty="0" err="1"/>
              <a:t>повишаване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квалификациите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учителите</a:t>
            </a:r>
            <a:r>
              <a:rPr lang="ru-RU" sz="1600" dirty="0"/>
              <a:t> в </a:t>
            </a:r>
            <a:r>
              <a:rPr lang="ru-RU" sz="1600" dirty="0" err="1"/>
              <a:t>работата</a:t>
            </a:r>
            <a:r>
              <a:rPr lang="ru-RU" sz="1600" dirty="0"/>
              <a:t> </a:t>
            </a:r>
            <a:r>
              <a:rPr lang="ru-RU" sz="1600" dirty="0" err="1" smtClean="0"/>
              <a:t>деца</a:t>
            </a:r>
            <a:r>
              <a:rPr lang="ru-RU" sz="1600" dirty="0" smtClean="0"/>
              <a:t> с </a:t>
            </a:r>
            <a:r>
              <a:rPr lang="ru-RU" sz="1600" dirty="0" err="1"/>
              <a:t>образователни</a:t>
            </a:r>
            <a:r>
              <a:rPr lang="ru-RU" sz="1600" dirty="0"/>
              <a:t> </a:t>
            </a:r>
            <a:r>
              <a:rPr lang="ru-RU" sz="1600" dirty="0" err="1"/>
              <a:t>дефицити</a:t>
            </a:r>
            <a:r>
              <a:rPr lang="ru-RU" sz="1600" dirty="0"/>
              <a:t> </a:t>
            </a:r>
            <a:r>
              <a:rPr lang="ru-RU" sz="1600" dirty="0" smtClean="0"/>
              <a:t>на тема </a:t>
            </a:r>
            <a:r>
              <a:rPr lang="ru-RU" sz="1600" dirty="0"/>
              <a:t>„</a:t>
            </a:r>
            <a:r>
              <a:rPr lang="ru-RU" sz="1600" dirty="0" err="1"/>
              <a:t>Активни</a:t>
            </a:r>
            <a:r>
              <a:rPr lang="ru-RU" sz="1600" dirty="0"/>
              <a:t> и </a:t>
            </a:r>
            <a:r>
              <a:rPr lang="ru-RU" sz="1600" dirty="0" err="1"/>
              <a:t>мотивирани</a:t>
            </a:r>
            <a:r>
              <a:rPr lang="ru-RU" sz="1600" dirty="0"/>
              <a:t>“, </a:t>
            </a:r>
            <a:r>
              <a:rPr lang="ru-RU" sz="1600" dirty="0" err="1"/>
              <a:t>съвместно</a:t>
            </a:r>
            <a:r>
              <a:rPr lang="ru-RU" sz="1600" dirty="0"/>
              <a:t> с </a:t>
            </a:r>
            <a:r>
              <a:rPr lang="ru-RU" sz="1600" dirty="0" err="1"/>
              <a:t>партньорското</a:t>
            </a:r>
            <a:r>
              <a:rPr lang="ru-RU" sz="1600" dirty="0"/>
              <a:t> училище от </a:t>
            </a:r>
            <a:r>
              <a:rPr lang="ru-RU" sz="1600" dirty="0" smtClean="0"/>
              <a:t>град Берлин </a:t>
            </a:r>
            <a:r>
              <a:rPr lang="ru-RU" sz="1600" dirty="0"/>
              <a:t>„</a:t>
            </a:r>
            <a:r>
              <a:rPr lang="ru-RU" sz="1600" dirty="0" err="1"/>
              <a:t>Schule</a:t>
            </a:r>
            <a:r>
              <a:rPr lang="ru-RU" sz="1600" dirty="0"/>
              <a:t> </a:t>
            </a:r>
            <a:r>
              <a:rPr lang="ru-RU" sz="1600" dirty="0" err="1"/>
              <a:t>am</a:t>
            </a:r>
            <a:r>
              <a:rPr lang="ru-RU" sz="1600" dirty="0"/>
              <a:t> </a:t>
            </a:r>
            <a:r>
              <a:rPr lang="ru-RU" sz="1600" dirty="0" err="1"/>
              <a:t>Schillerpark</a:t>
            </a:r>
            <a:r>
              <a:rPr lang="ru-RU" sz="1600" dirty="0"/>
              <a:t>”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2022: </a:t>
            </a:r>
            <a:r>
              <a:rPr lang="ru-RU" sz="1600" dirty="0" err="1"/>
              <a:t>Еразъм</a:t>
            </a:r>
            <a:r>
              <a:rPr lang="ru-RU" sz="1600" dirty="0"/>
              <a:t>+, </a:t>
            </a:r>
            <a:r>
              <a:rPr lang="ru-RU" sz="1600" dirty="0" err="1"/>
              <a:t>двугодишен</a:t>
            </a:r>
            <a:r>
              <a:rPr lang="ru-RU" sz="1600" dirty="0"/>
              <a:t> </a:t>
            </a:r>
            <a:r>
              <a:rPr lang="ru-RU" sz="1600" dirty="0" err="1"/>
              <a:t>международен</a:t>
            </a:r>
            <a:r>
              <a:rPr lang="ru-RU" sz="1600" dirty="0"/>
              <a:t> проект за </a:t>
            </a:r>
            <a:r>
              <a:rPr lang="ru-RU" sz="1600" dirty="0" err="1"/>
              <a:t>повишаване</a:t>
            </a:r>
            <a:r>
              <a:rPr lang="ru-RU" sz="1600" dirty="0"/>
              <a:t> </a:t>
            </a:r>
            <a:r>
              <a:rPr lang="ru-RU" sz="1600" dirty="0" err="1" smtClean="0"/>
              <a:t>наквалификациите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учителите</a:t>
            </a:r>
            <a:r>
              <a:rPr lang="ru-RU" sz="1600" dirty="0"/>
              <a:t> и </a:t>
            </a:r>
            <a:r>
              <a:rPr lang="ru-RU" sz="1600" dirty="0" err="1"/>
              <a:t>учениците</a:t>
            </a:r>
            <a:r>
              <a:rPr lang="ru-RU" sz="1600" dirty="0"/>
              <a:t>, сектор „</a:t>
            </a:r>
            <a:r>
              <a:rPr lang="ru-RU" sz="1600" dirty="0" err="1"/>
              <a:t>Училищно</a:t>
            </a:r>
            <a:r>
              <a:rPr lang="ru-RU" sz="1600" dirty="0"/>
              <a:t> образование“ </a:t>
            </a:r>
            <a:r>
              <a:rPr lang="ru-RU" sz="1600" dirty="0" smtClean="0"/>
              <a:t>на тема</a:t>
            </a:r>
            <a:r>
              <a:rPr lang="ru-RU" sz="1600" dirty="0"/>
              <a:t>: „Европейски опит за </a:t>
            </a:r>
            <a:r>
              <a:rPr lang="ru-RU" sz="1600" dirty="0" err="1"/>
              <a:t>модерно</a:t>
            </a:r>
            <a:r>
              <a:rPr lang="ru-RU" sz="1600" dirty="0"/>
              <a:t> образование“ и сектор «</a:t>
            </a:r>
            <a:r>
              <a:rPr lang="ru-RU" sz="1600" dirty="0" err="1" smtClean="0"/>
              <a:t>Професионално</a:t>
            </a:r>
            <a:r>
              <a:rPr lang="ru-RU" sz="1600" dirty="0" smtClean="0"/>
              <a:t> образование </a:t>
            </a:r>
            <a:r>
              <a:rPr lang="ru-RU" sz="1600" dirty="0"/>
              <a:t>и обучение» на тема: «Европейски умения за </a:t>
            </a:r>
            <a:r>
              <a:rPr lang="ru-RU" sz="1600" dirty="0" err="1" smtClean="0"/>
              <a:t>професионална</a:t>
            </a:r>
            <a:r>
              <a:rPr lang="ru-RU" sz="1600" dirty="0" smtClean="0"/>
              <a:t> реализация</a:t>
            </a:r>
            <a:r>
              <a:rPr lang="ru-RU" sz="1600" dirty="0"/>
              <a:t>» в </a:t>
            </a:r>
            <a:r>
              <a:rPr lang="ru-RU" sz="1600" dirty="0" err="1"/>
              <a:t>партньорските</a:t>
            </a:r>
            <a:r>
              <a:rPr lang="ru-RU" sz="1600" dirty="0"/>
              <a:t> училища в </a:t>
            </a:r>
            <a:r>
              <a:rPr lang="ru-RU" sz="1600" dirty="0" err="1"/>
              <a:t>Рожнява</a:t>
            </a:r>
            <a:r>
              <a:rPr lang="ru-RU" sz="1600" dirty="0"/>
              <a:t>, Словакия и </a:t>
            </a:r>
            <a:r>
              <a:rPr lang="ru-RU" sz="1600" dirty="0" err="1" smtClean="0"/>
              <a:t>Берлин,Германия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2023: </a:t>
            </a:r>
            <a:r>
              <a:rPr lang="ru-RU" sz="1600" dirty="0" err="1" smtClean="0"/>
              <a:t>Еразъм</a:t>
            </a:r>
            <a:r>
              <a:rPr lang="ru-RU" sz="1600" dirty="0" smtClean="0"/>
              <a:t>+, участие в </a:t>
            </a:r>
            <a:r>
              <a:rPr lang="ru-RU" sz="1600" dirty="0" err="1" smtClean="0"/>
              <a:t>мобилност</a:t>
            </a:r>
            <a:r>
              <a:rPr lang="ru-RU" sz="1600" dirty="0" smtClean="0"/>
              <a:t> на преподаватели  по проект «Знания и умения за </a:t>
            </a:r>
            <a:r>
              <a:rPr lang="ru-RU" sz="1600" dirty="0" err="1" smtClean="0"/>
              <a:t>бъдещи</a:t>
            </a:r>
            <a:r>
              <a:rPr lang="ru-RU" sz="1600" dirty="0" smtClean="0"/>
              <a:t> успехи» в град Римини, Италия</a:t>
            </a:r>
            <a:endParaRPr lang="en-US" sz="1600" dirty="0" smtClean="0"/>
          </a:p>
          <a:p>
            <a:pPr algn="just"/>
            <a:r>
              <a:rPr lang="en-US" sz="1600" dirty="0" smtClean="0"/>
              <a:t>2024/2025: </a:t>
            </a:r>
            <a:r>
              <a:rPr lang="bg-BG" sz="1600" dirty="0" smtClean="0"/>
              <a:t>Модернизиране на професионалното образование и обучение; </a:t>
            </a:r>
            <a:r>
              <a:rPr lang="bg-BG" sz="1600" dirty="0" err="1" smtClean="0"/>
              <a:t>Обучител</a:t>
            </a:r>
            <a:r>
              <a:rPr lang="bg-BG" sz="1600" dirty="0" smtClean="0"/>
              <a:t> </a:t>
            </a:r>
            <a:r>
              <a:rPr lang="ru-RU" sz="1600" dirty="0" smtClean="0"/>
              <a:t>по </a:t>
            </a:r>
            <a:r>
              <a:rPr lang="ru-RU" sz="1600" dirty="0" err="1"/>
              <a:t>Дейност</a:t>
            </a:r>
            <a:r>
              <a:rPr lang="ru-RU" sz="1600" dirty="0"/>
              <a:t> 7 „</a:t>
            </a:r>
            <a:r>
              <a:rPr lang="ru-RU" sz="1600" dirty="0" err="1"/>
              <a:t>Подобряване</a:t>
            </a:r>
            <a:r>
              <a:rPr lang="ru-RU" sz="1600" dirty="0"/>
              <a:t> на </a:t>
            </a:r>
            <a:r>
              <a:rPr lang="ru-RU" sz="1600" dirty="0" err="1"/>
              <a:t>трансверсалните</a:t>
            </a:r>
            <a:r>
              <a:rPr lang="ru-RU" sz="1600" dirty="0"/>
              <a:t> и </a:t>
            </a:r>
            <a:r>
              <a:rPr lang="ru-RU" sz="1600" dirty="0" err="1"/>
              <a:t>ключовите</a:t>
            </a:r>
            <a:r>
              <a:rPr lang="ru-RU" sz="1600" dirty="0"/>
              <a:t> компетентности по </a:t>
            </a:r>
            <a:r>
              <a:rPr lang="ru-RU" sz="1600" dirty="0" err="1"/>
              <a:t>професионална</a:t>
            </a:r>
            <a:r>
              <a:rPr lang="ru-RU" sz="1600" dirty="0"/>
              <a:t> подготовка на </a:t>
            </a:r>
            <a:r>
              <a:rPr lang="ru-RU" sz="1600" dirty="0" err="1"/>
              <a:t>учениците</a:t>
            </a:r>
            <a:r>
              <a:rPr lang="ru-RU" sz="1600" dirty="0"/>
              <a:t>, </a:t>
            </a:r>
            <a:r>
              <a:rPr lang="ru-RU" sz="1600" dirty="0" err="1"/>
              <a:t>предприемачески</a:t>
            </a:r>
            <a:r>
              <a:rPr lang="ru-RU" sz="1600" dirty="0"/>
              <a:t> умения, </a:t>
            </a:r>
            <a:r>
              <a:rPr lang="ru-RU" sz="1600" dirty="0" err="1"/>
              <a:t>социално</a:t>
            </a:r>
            <a:r>
              <a:rPr lang="ru-RU" sz="1600" dirty="0"/>
              <a:t> </a:t>
            </a:r>
            <a:r>
              <a:rPr lang="ru-RU" sz="1600" dirty="0" err="1"/>
              <a:t>предприемачество</a:t>
            </a:r>
            <a:r>
              <a:rPr lang="ru-RU" sz="1600" dirty="0"/>
              <a:t> и др. с участие на работодатели“ </a:t>
            </a:r>
            <a:endParaRPr lang="de-DE" sz="1600" dirty="0" smtClean="0"/>
          </a:p>
          <a:p>
            <a:pPr algn="just"/>
            <a:r>
              <a:rPr lang="de-DE" sz="1600" dirty="0" smtClean="0"/>
              <a:t>2025: DECORE - </a:t>
            </a:r>
            <a:r>
              <a:rPr lang="ru-RU" sz="1600" dirty="0" err="1"/>
              <a:t>укрепване</a:t>
            </a:r>
            <a:r>
              <a:rPr lang="ru-RU" sz="1600" dirty="0"/>
              <a:t> на </a:t>
            </a:r>
            <a:r>
              <a:rPr lang="ru-RU" sz="1600" dirty="0" err="1"/>
              <a:t>демокрацията</a:t>
            </a:r>
            <a:r>
              <a:rPr lang="ru-RU" sz="1600" dirty="0"/>
              <a:t> за </a:t>
            </a:r>
            <a:r>
              <a:rPr lang="ru-RU" sz="1600" dirty="0" err="1"/>
              <a:t>бъдещето</a:t>
            </a:r>
            <a:r>
              <a:rPr lang="ru-RU" sz="1600" dirty="0"/>
              <a:t> развитие на </a:t>
            </a:r>
            <a:r>
              <a:rPr lang="ru-RU" sz="1600" dirty="0" err="1"/>
              <a:t>селските</a:t>
            </a:r>
            <a:r>
              <a:rPr lang="ru-RU" sz="1600" dirty="0"/>
              <a:t> </a:t>
            </a:r>
            <a:r>
              <a:rPr lang="ru-RU" sz="1600" dirty="0" err="1" smtClean="0"/>
              <a:t>райони</a:t>
            </a:r>
            <a:r>
              <a:rPr lang="en-US" sz="1600" dirty="0" smtClean="0"/>
              <a:t>-</a:t>
            </a:r>
            <a:r>
              <a:rPr lang="bg-BG" sz="1600" dirty="0" err="1" smtClean="0"/>
              <a:t>обучител</a:t>
            </a:r>
            <a:r>
              <a:rPr lang="bg-BG" sz="1600" dirty="0" smtClean="0"/>
              <a:t> и главен организатор, Бургас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61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94298" y="1331650"/>
            <a:ext cx="10359501" cy="35903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А) </a:t>
            </a:r>
            <a:r>
              <a:rPr lang="ru-RU" sz="3100" dirty="0" err="1"/>
              <a:t>Съответствие</a:t>
            </a:r>
            <a:r>
              <a:rPr lang="ru-RU" sz="3100" dirty="0"/>
              <a:t> с </a:t>
            </a:r>
            <a:r>
              <a:rPr lang="ru-RU" sz="3100" dirty="0" err="1"/>
              <a:t>изискванията</a:t>
            </a:r>
            <a:r>
              <a:rPr lang="ru-RU" sz="3100" dirty="0"/>
              <a:t> на </a:t>
            </a:r>
            <a:r>
              <a:rPr lang="ru-RU" sz="3100" dirty="0" err="1"/>
              <a:t>длъжността</a:t>
            </a:r>
            <a:r>
              <a:rPr lang="ru-RU" sz="3100" dirty="0"/>
              <a:t> 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145219"/>
            <a:ext cx="10515600" cy="5031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Последна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придобита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професионално-квалификационна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степен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ru-RU" sz="1400" b="1" dirty="0" smtClean="0"/>
              <a:t>29.10.2005</a:t>
            </a:r>
            <a:r>
              <a:rPr lang="ru-RU" sz="1400" b="1" dirty="0"/>
              <a:t>: IV. ПКС, - </a:t>
            </a:r>
            <a:r>
              <a:rPr lang="ru-RU" sz="1400" b="1" dirty="0" err="1"/>
              <a:t>Шуменски</a:t>
            </a:r>
            <a:r>
              <a:rPr lang="ru-RU" sz="1400" b="1" dirty="0"/>
              <a:t> университет „Епископ Константин </a:t>
            </a:r>
            <a:r>
              <a:rPr lang="ru-RU" sz="1400" b="1" dirty="0" err="1"/>
              <a:t>Преславски</a:t>
            </a:r>
            <a:r>
              <a:rPr lang="ru-RU" sz="1400" b="1" dirty="0"/>
              <a:t>”, Департамент за информация и </a:t>
            </a:r>
            <a:r>
              <a:rPr lang="ru-RU" sz="1400" b="1" dirty="0" err="1"/>
              <a:t>повишаване</a:t>
            </a:r>
            <a:r>
              <a:rPr lang="ru-RU" sz="1400" b="1" dirty="0"/>
              <a:t> на </a:t>
            </a:r>
            <a:r>
              <a:rPr lang="ru-RU" sz="1400" b="1" dirty="0" err="1"/>
              <a:t>квалификацията</a:t>
            </a:r>
            <a:r>
              <a:rPr lang="ru-RU" sz="1400" b="1" dirty="0"/>
              <a:t> на </a:t>
            </a:r>
            <a:r>
              <a:rPr lang="ru-RU" sz="1400" b="1" dirty="0" err="1"/>
              <a:t>учителите</a:t>
            </a:r>
            <a:r>
              <a:rPr lang="ru-RU" sz="1400" b="1" dirty="0"/>
              <a:t>-Варна на тема „</a:t>
            </a:r>
            <a:r>
              <a:rPr lang="ru-RU" sz="1400" b="1" dirty="0" err="1"/>
              <a:t>Чуждоезиковото</a:t>
            </a:r>
            <a:r>
              <a:rPr lang="ru-RU" sz="1400" b="1" dirty="0"/>
              <a:t> обучение на теория и практика</a:t>
            </a:r>
            <a:r>
              <a:rPr lang="ru-RU" sz="1400" b="1" dirty="0" smtClean="0"/>
              <a:t>“</a:t>
            </a:r>
            <a:endParaRPr lang="ru-RU" sz="1400" b="1" dirty="0"/>
          </a:p>
          <a:p>
            <a:pPr marL="0" indent="0" algn="just">
              <a:buNone/>
            </a:pPr>
            <a:r>
              <a:rPr lang="ru-RU" sz="1600" dirty="0"/>
              <a:t>4. </a:t>
            </a:r>
            <a:r>
              <a:rPr lang="ru-RU" sz="1600" dirty="0" err="1"/>
              <a:t>Професионален</a:t>
            </a:r>
            <a:r>
              <a:rPr lang="ru-RU" sz="1600" dirty="0"/>
              <a:t> опит/</a:t>
            </a:r>
            <a:r>
              <a:rPr lang="ru-RU" sz="1600" dirty="0" err="1"/>
              <a:t>учителски</a:t>
            </a:r>
            <a:r>
              <a:rPr lang="ru-RU" sz="1600" dirty="0"/>
              <a:t> стаж – </a:t>
            </a:r>
            <a:r>
              <a:rPr lang="ru-RU" sz="1600" dirty="0" err="1"/>
              <a:t>брой</a:t>
            </a:r>
            <a:r>
              <a:rPr lang="ru-RU" sz="1600" dirty="0"/>
              <a:t> </a:t>
            </a:r>
            <a:r>
              <a:rPr lang="ru-RU" sz="1600" dirty="0" err="1"/>
              <a:t>години</a:t>
            </a:r>
            <a:r>
              <a:rPr lang="ru-RU" sz="1600" dirty="0"/>
              <a:t>:</a:t>
            </a:r>
          </a:p>
          <a:p>
            <a:pPr marL="0" indent="0" algn="just">
              <a:buNone/>
            </a:pPr>
            <a:r>
              <a:rPr lang="ru-RU" sz="1400" b="1" dirty="0" smtClean="0"/>
              <a:t>27 </a:t>
            </a:r>
            <a:r>
              <a:rPr lang="ru-RU" sz="1400" b="1" dirty="0" err="1" smtClean="0"/>
              <a:t>години</a:t>
            </a:r>
            <a:r>
              <a:rPr lang="ru-RU" sz="1400" b="1" dirty="0"/>
              <a:t>, от </a:t>
            </a:r>
            <a:r>
              <a:rPr lang="ru-RU" sz="1400" b="1" dirty="0" err="1"/>
              <a:t>които</a:t>
            </a:r>
            <a:r>
              <a:rPr lang="ru-RU" sz="1400" b="1"/>
              <a:t> </a:t>
            </a:r>
            <a:r>
              <a:rPr lang="ru-RU" sz="1400" b="1" smtClean="0"/>
              <a:t>27 </a:t>
            </a:r>
            <a:r>
              <a:rPr lang="ru-RU" sz="1400" b="1" dirty="0" err="1"/>
              <a:t>години</a:t>
            </a:r>
            <a:r>
              <a:rPr lang="ru-RU" sz="1400" b="1" dirty="0"/>
              <a:t> </a:t>
            </a:r>
            <a:r>
              <a:rPr lang="ru-RU" sz="1400" b="1" dirty="0" err="1"/>
              <a:t>учителски</a:t>
            </a:r>
            <a:r>
              <a:rPr lang="ru-RU" sz="1400" b="1" dirty="0"/>
              <a:t> стаж.</a:t>
            </a:r>
          </a:p>
          <a:p>
            <a:pPr marL="0" indent="0" algn="just">
              <a:buNone/>
            </a:pPr>
            <a:r>
              <a:rPr lang="ru-RU" sz="1600" dirty="0"/>
              <a:t>5. Участие в </a:t>
            </a:r>
            <a:r>
              <a:rPr lang="ru-RU" sz="1600" dirty="0" err="1"/>
              <a:t>квалификационни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в </a:t>
            </a:r>
            <a:r>
              <a:rPr lang="ru-RU" sz="1600" dirty="0" err="1"/>
              <a:t>брой</a:t>
            </a:r>
            <a:r>
              <a:rPr lang="ru-RU" sz="1600" dirty="0"/>
              <a:t> </a:t>
            </a:r>
            <a:r>
              <a:rPr lang="ru-RU" sz="1600" dirty="0" err="1"/>
              <a:t>часове</a:t>
            </a:r>
            <a:r>
              <a:rPr lang="ru-RU" sz="1600" dirty="0"/>
              <a:t>:</a:t>
            </a:r>
          </a:p>
          <a:p>
            <a:pPr marL="0" indent="0" algn="just">
              <a:buNone/>
            </a:pPr>
            <a:r>
              <a:rPr lang="ru-RU" sz="1600" dirty="0" smtClean="0"/>
              <a:t>5.1</a:t>
            </a:r>
            <a:r>
              <a:rPr lang="ru-RU" sz="1600" dirty="0"/>
              <a:t>. </a:t>
            </a:r>
            <a:r>
              <a:rPr lang="ru-RU" sz="1600" dirty="0" err="1"/>
              <a:t>Задължителна</a:t>
            </a:r>
            <a:r>
              <a:rPr lang="ru-RU" sz="1600" dirty="0"/>
              <a:t> </a:t>
            </a:r>
            <a:r>
              <a:rPr lang="ru-RU" sz="1600" dirty="0" err="1"/>
              <a:t>вътрешноинституционална</a:t>
            </a:r>
            <a:r>
              <a:rPr lang="ru-RU" sz="1600" dirty="0"/>
              <a:t> квалификация</a:t>
            </a:r>
            <a:r>
              <a:rPr lang="ru-RU" sz="1600" dirty="0" smtClean="0"/>
              <a:t>, </a:t>
            </a:r>
            <a:r>
              <a:rPr lang="ru-RU" sz="1600" dirty="0" err="1"/>
              <a:t>брой</a:t>
            </a:r>
            <a:r>
              <a:rPr lang="ru-RU" sz="1600" dirty="0"/>
              <a:t> </a:t>
            </a:r>
            <a:r>
              <a:rPr lang="de-DE" sz="1600" b="1" dirty="0"/>
              <a:t> </a:t>
            </a:r>
            <a:r>
              <a:rPr lang="de-DE" sz="1600" b="1" dirty="0" smtClean="0"/>
              <a:t>35 </a:t>
            </a:r>
            <a:r>
              <a:rPr lang="ru-RU" sz="1600" dirty="0" err="1" smtClean="0"/>
              <a:t>академични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часове</a:t>
            </a:r>
            <a:r>
              <a:rPr lang="de-DE" sz="1600" dirty="0"/>
              <a:t> </a:t>
            </a:r>
            <a:r>
              <a:rPr lang="bg-BG" sz="1600" dirty="0" smtClean="0"/>
              <a:t>за учебната </a:t>
            </a:r>
            <a:r>
              <a:rPr lang="bg-BG" sz="1600" b="1" dirty="0" smtClean="0"/>
              <a:t>2022-2023 година</a:t>
            </a:r>
            <a:endParaRPr lang="ru-RU" sz="1600" b="1" dirty="0" smtClean="0"/>
          </a:p>
          <a:p>
            <a:pPr marL="0" indent="0" algn="just">
              <a:buNone/>
            </a:pPr>
            <a:r>
              <a:rPr lang="ru-RU" sz="1600" dirty="0" smtClean="0"/>
              <a:t> </a:t>
            </a:r>
            <a:r>
              <a:rPr lang="ru-RU" sz="1600" dirty="0"/>
              <a:t>5.2. </a:t>
            </a:r>
            <a:r>
              <a:rPr lang="ru-RU" sz="1600" dirty="0" err="1"/>
              <a:t>Задължителни</a:t>
            </a:r>
            <a:r>
              <a:rPr lang="ru-RU" sz="1600" dirty="0"/>
              <a:t> </a:t>
            </a:r>
            <a:r>
              <a:rPr lang="ru-RU" sz="1600" dirty="0" err="1"/>
              <a:t>часове</a:t>
            </a:r>
            <a:r>
              <a:rPr lang="ru-RU" sz="1600" dirty="0" smtClean="0"/>
              <a:t>, </a:t>
            </a:r>
            <a:r>
              <a:rPr lang="ru-RU" sz="1600" dirty="0" err="1" smtClean="0"/>
              <a:t>брой</a:t>
            </a:r>
            <a:r>
              <a:rPr lang="ru-RU" sz="1600" dirty="0" smtClean="0"/>
              <a:t>:</a:t>
            </a:r>
          </a:p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1400" b="1" dirty="0" smtClean="0"/>
              <a:t>272  </a:t>
            </a:r>
            <a:r>
              <a:rPr lang="ru-RU" sz="1400" b="1" dirty="0" err="1" smtClean="0"/>
              <a:t>академични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часове</a:t>
            </a:r>
            <a:r>
              <a:rPr lang="ru-RU" sz="1400" b="1" dirty="0" smtClean="0"/>
              <a:t>,  17 </a:t>
            </a:r>
            <a:r>
              <a:rPr lang="ru-RU" sz="1400" b="1" dirty="0" err="1" smtClean="0"/>
              <a:t>квалификационни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кредити</a:t>
            </a:r>
            <a:r>
              <a:rPr lang="ru-RU" sz="1400" b="1" dirty="0" smtClean="0"/>
              <a:t> в периода 2017-2023 година. 6 </a:t>
            </a:r>
            <a:r>
              <a:rPr lang="ru-RU" sz="1400" b="1" dirty="0" err="1" smtClean="0"/>
              <a:t>квалификационни</a:t>
            </a:r>
            <a:r>
              <a:rPr lang="ru-RU" sz="1400" b="1" dirty="0" smtClean="0"/>
              <a:t> кредита/96 </a:t>
            </a:r>
            <a:r>
              <a:rPr lang="ru-RU" sz="1400" b="1" dirty="0" err="1" smtClean="0"/>
              <a:t>академични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часове</a:t>
            </a:r>
            <a:r>
              <a:rPr lang="ru-RU" sz="1400" b="1" dirty="0" smtClean="0"/>
              <a:t> в  периода 2021-2023 година.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59654" y="8711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I. Педагогически компетентности: </a:t>
            </a:r>
            <a:r>
              <a:rPr lang="ru-RU" sz="2800" b="1" dirty="0" err="1"/>
              <a:t>планиране</a:t>
            </a:r>
            <a:r>
              <a:rPr lang="ru-RU" sz="2800" b="1" dirty="0"/>
              <a:t>, </a:t>
            </a:r>
            <a:r>
              <a:rPr lang="ru-RU" sz="2800" b="1" dirty="0" err="1"/>
              <a:t>преподаване</a:t>
            </a:r>
            <a:r>
              <a:rPr lang="ru-RU" sz="2800" b="1" dirty="0"/>
              <a:t>, </a:t>
            </a:r>
            <a:r>
              <a:rPr lang="ru-RU" sz="2800" b="1" dirty="0" err="1"/>
              <a:t>оценяване</a:t>
            </a:r>
            <a:r>
              <a:rPr lang="ru-RU" sz="28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управление на </a:t>
            </a:r>
            <a:r>
              <a:rPr lang="ru-RU" sz="2800" b="1" dirty="0" err="1" smtClean="0"/>
              <a:t>класа</a:t>
            </a:r>
            <a:r>
              <a:rPr lang="ru-RU" sz="2800" b="1" dirty="0" smtClean="0"/>
              <a:t>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838200" y="1615736"/>
            <a:ext cx="10515600" cy="456122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err="1" smtClean="0"/>
              <a:t>Планиране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1.1. </a:t>
            </a:r>
            <a:r>
              <a:rPr lang="ru-RU" sz="1600" dirty="0" err="1"/>
              <a:t>Разпределя</a:t>
            </a:r>
            <a:r>
              <a:rPr lang="ru-RU" sz="1600" dirty="0"/>
              <a:t> ритмично </a:t>
            </a:r>
            <a:r>
              <a:rPr lang="ru-RU" sz="1600" dirty="0" err="1"/>
              <a:t>учебното</a:t>
            </a:r>
            <a:r>
              <a:rPr lang="ru-RU" sz="1600" dirty="0"/>
              <a:t> </a:t>
            </a:r>
            <a:r>
              <a:rPr lang="ru-RU" sz="1600" dirty="0" err="1"/>
              <a:t>съдържание</a:t>
            </a:r>
            <a:r>
              <a:rPr lang="ru-RU" sz="1600" dirty="0"/>
              <a:t>,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предвижда</a:t>
            </a:r>
            <a:r>
              <a:rPr lang="ru-RU" sz="1600" dirty="0"/>
              <a:t> </a:t>
            </a:r>
            <a:r>
              <a:rPr lang="ru-RU" sz="1600" dirty="0" err="1"/>
              <a:t>възможности</a:t>
            </a:r>
            <a:r>
              <a:rPr lang="ru-RU" sz="1600" dirty="0"/>
              <a:t> за </a:t>
            </a:r>
            <a:r>
              <a:rPr lang="ru-RU" sz="1600" dirty="0" err="1"/>
              <a:t>преструктуриране</a:t>
            </a:r>
            <a:r>
              <a:rPr lang="ru-RU" sz="1600" dirty="0"/>
              <a:t> и </a:t>
            </a:r>
            <a:r>
              <a:rPr lang="ru-RU" sz="1600" dirty="0" err="1"/>
              <a:t>го</a:t>
            </a:r>
            <a:r>
              <a:rPr lang="ru-RU" sz="1600" dirty="0"/>
              <a:t> </a:t>
            </a:r>
            <a:r>
              <a:rPr lang="ru-RU" sz="1600" dirty="0" err="1"/>
              <a:t>съобразява</a:t>
            </a:r>
            <a:r>
              <a:rPr lang="ru-RU" sz="1600" dirty="0"/>
              <a:t> с </a:t>
            </a:r>
            <a:r>
              <a:rPr lang="ru-RU" sz="1600" dirty="0" err="1"/>
              <a:t>интересите</a:t>
            </a:r>
            <a:r>
              <a:rPr lang="ru-RU" sz="1600" dirty="0"/>
              <a:t> на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 и </a:t>
            </a:r>
            <a:r>
              <a:rPr lang="ru-RU" sz="1600" dirty="0" err="1"/>
              <a:t>образователната</a:t>
            </a:r>
            <a:r>
              <a:rPr lang="ru-RU" sz="1600" dirty="0"/>
              <a:t> среда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just">
              <a:buFontTx/>
              <a:buChar char="-"/>
            </a:pPr>
            <a:r>
              <a:rPr lang="bg-BG" sz="1400" b="1" dirty="0" smtClean="0"/>
              <a:t>Планирането, подготовката и анализа на учебния процес и </a:t>
            </a:r>
            <a:r>
              <a:rPr lang="bg-BG" sz="1400" b="1" dirty="0" err="1" smtClean="0"/>
              <a:t>урочните</a:t>
            </a:r>
            <a:r>
              <a:rPr lang="bg-BG" sz="1400" b="1" dirty="0" smtClean="0"/>
              <a:t> единици са съществена част от моята преподавателска дейност. Изготвям преди всяка учебна година годишно разпределение, което е съобразено и с индивидуалните потребности на учениците.</a:t>
            </a:r>
          </a:p>
          <a:p>
            <a:pPr marL="0" indent="0">
              <a:buNone/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dirty="0" smtClean="0"/>
              <a:t>1.2. </a:t>
            </a:r>
            <a:r>
              <a:rPr lang="ru-RU" sz="1600" dirty="0" err="1" smtClean="0"/>
              <a:t>Планира</a:t>
            </a:r>
            <a:r>
              <a:rPr lang="ru-RU" sz="1600" dirty="0" smtClean="0"/>
              <a:t> </a:t>
            </a:r>
            <a:r>
              <a:rPr lang="ru-RU" sz="1600" dirty="0" err="1" smtClean="0"/>
              <a:t>дейности</a:t>
            </a:r>
            <a:r>
              <a:rPr lang="ru-RU" sz="1600" dirty="0" smtClean="0"/>
              <a:t> за обща и/или </a:t>
            </a:r>
            <a:r>
              <a:rPr lang="ru-RU" sz="1600" dirty="0" err="1" smtClean="0"/>
              <a:t>допълнителна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подкрепа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личностното</a:t>
            </a:r>
            <a:r>
              <a:rPr lang="ru-RU" sz="1600" dirty="0" smtClean="0"/>
              <a:t> развитие на </a:t>
            </a:r>
            <a:r>
              <a:rPr lang="ru-RU" sz="1600" dirty="0" err="1" smtClean="0"/>
              <a:t>децата</a:t>
            </a:r>
            <a:r>
              <a:rPr lang="ru-RU" sz="1600" dirty="0" smtClean="0"/>
              <a:t>/</a:t>
            </a:r>
            <a:r>
              <a:rPr lang="ru-RU" sz="1600" dirty="0" err="1" smtClean="0"/>
              <a:t>учениците</a:t>
            </a:r>
            <a:endParaRPr lang="ru-RU" sz="1600" dirty="0" smtClean="0"/>
          </a:p>
          <a:p>
            <a:pPr algn="just">
              <a:buFontTx/>
              <a:buChar char="-"/>
            </a:pPr>
            <a:r>
              <a:rPr lang="ru-RU" sz="1400" b="1" dirty="0" err="1" smtClean="0"/>
              <a:t>Осигуряване</a:t>
            </a:r>
            <a:r>
              <a:rPr lang="ru-RU" sz="1400" b="1" dirty="0" smtClean="0"/>
              <a:t> </a:t>
            </a:r>
            <a:r>
              <a:rPr lang="ru-RU" sz="1400" b="1" dirty="0"/>
              <a:t>на </a:t>
            </a:r>
            <a:r>
              <a:rPr lang="ru-RU" sz="1400" b="1" dirty="0" err="1"/>
              <a:t>допълнителна</a:t>
            </a:r>
            <a:r>
              <a:rPr lang="ru-RU" sz="1400" b="1" dirty="0"/>
              <a:t> </a:t>
            </a:r>
            <a:r>
              <a:rPr lang="ru-RU" sz="1400" b="1" dirty="0" err="1"/>
              <a:t>продкрепа</a:t>
            </a:r>
            <a:r>
              <a:rPr lang="ru-RU" sz="1400" b="1" dirty="0"/>
              <a:t> на </a:t>
            </a:r>
            <a:r>
              <a:rPr lang="ru-RU" sz="1400" b="1" dirty="0" err="1"/>
              <a:t>ученици</a:t>
            </a:r>
            <a:r>
              <a:rPr lang="ru-RU" sz="1400" b="1" dirty="0"/>
              <a:t> за личностно </a:t>
            </a:r>
            <a:r>
              <a:rPr lang="ru-RU" sz="1400" b="1" dirty="0" smtClean="0"/>
              <a:t>развитие чрез </a:t>
            </a:r>
            <a:r>
              <a:rPr lang="ru-RU" sz="1400" b="1" dirty="0" err="1" smtClean="0"/>
              <a:t>допълнителни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консултации</a:t>
            </a:r>
            <a:r>
              <a:rPr lang="ru-RU" sz="1400" b="1" dirty="0" smtClean="0"/>
              <a:t> по </a:t>
            </a:r>
            <a:r>
              <a:rPr lang="ru-RU" sz="1400" b="1" dirty="0" err="1" smtClean="0"/>
              <a:t>учебните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предмети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включване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учениците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различни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интерактивни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дейности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семинари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Изготвяне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периодични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доклади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анализи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учениците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със</a:t>
            </a:r>
            <a:r>
              <a:rPr lang="ru-RU" sz="1400" b="1" dirty="0" smtClean="0"/>
              <a:t> СОП..</a:t>
            </a:r>
          </a:p>
          <a:p>
            <a:pPr marL="0" indent="0">
              <a:buNone/>
            </a:pPr>
            <a:r>
              <a:rPr lang="ru-RU" sz="1600" dirty="0"/>
              <a:t>1.3. </a:t>
            </a:r>
            <a:r>
              <a:rPr lang="ru-RU" sz="1600" dirty="0" err="1"/>
              <a:t>Планира</a:t>
            </a:r>
            <a:r>
              <a:rPr lang="ru-RU" sz="1600" dirty="0"/>
              <a:t> </a:t>
            </a:r>
            <a:r>
              <a:rPr lang="ru-RU" sz="1600" dirty="0" err="1"/>
              <a:t>иновативни</a:t>
            </a:r>
            <a:r>
              <a:rPr lang="ru-RU" sz="1600" dirty="0"/>
              <a:t> </a:t>
            </a:r>
            <a:r>
              <a:rPr lang="ru-RU" sz="1600" dirty="0" err="1"/>
              <a:t>методи</a:t>
            </a:r>
            <a:r>
              <a:rPr lang="ru-RU" sz="1600" dirty="0"/>
              <a:t> за </a:t>
            </a:r>
            <a:r>
              <a:rPr lang="ru-RU" sz="1600" dirty="0" err="1"/>
              <a:t>преподаване</a:t>
            </a:r>
            <a:r>
              <a:rPr lang="ru-RU" sz="1600" dirty="0"/>
              <a:t>/диагностика и за </a:t>
            </a:r>
            <a:r>
              <a:rPr lang="ru-RU" sz="1600" dirty="0" err="1"/>
              <a:t>оценяване</a:t>
            </a:r>
            <a:r>
              <a:rPr lang="ru-RU" sz="1600" dirty="0"/>
              <a:t> на </a:t>
            </a:r>
            <a:r>
              <a:rPr lang="ru-RU" sz="1600" dirty="0" err="1"/>
              <a:t>резултатите</a:t>
            </a:r>
            <a:r>
              <a:rPr lang="ru-RU" sz="1600" dirty="0"/>
              <a:t> на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. </a:t>
            </a:r>
            <a:r>
              <a:rPr lang="ru-RU" sz="1600" dirty="0" err="1"/>
              <a:t>Прилага</a:t>
            </a:r>
            <a:r>
              <a:rPr lang="ru-RU" sz="1600" dirty="0"/>
              <a:t> </a:t>
            </a:r>
            <a:r>
              <a:rPr lang="ru-RU" sz="1600" dirty="0" err="1"/>
              <a:t>компетентностния</a:t>
            </a:r>
            <a:r>
              <a:rPr lang="ru-RU" sz="1600" dirty="0"/>
              <a:t> подход в </a:t>
            </a:r>
            <a:r>
              <a:rPr lang="ru-RU" sz="1600" dirty="0" err="1"/>
              <a:t>работата</a:t>
            </a:r>
            <a:r>
              <a:rPr lang="ru-RU" sz="1600" dirty="0"/>
              <a:t> си при </a:t>
            </a:r>
            <a:r>
              <a:rPr lang="ru-RU" sz="1600" dirty="0" err="1"/>
              <a:t>придобиване</a:t>
            </a:r>
            <a:r>
              <a:rPr lang="ru-RU" sz="1600" dirty="0"/>
              <a:t> на </a:t>
            </a:r>
            <a:r>
              <a:rPr lang="ru-RU" sz="1600" dirty="0" err="1"/>
              <a:t>ключови</a:t>
            </a:r>
            <a:r>
              <a:rPr lang="ru-RU" sz="1600" dirty="0"/>
              <a:t> компетентности от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 </a:t>
            </a:r>
            <a:r>
              <a:rPr lang="ru-RU" sz="1600" dirty="0" err="1"/>
              <a:t>съгласно</a:t>
            </a:r>
            <a:r>
              <a:rPr lang="ru-RU" sz="1600" dirty="0"/>
              <a:t> чл. 77, ал. 1 от ЗПУО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 smtClean="0"/>
              <a:t>В </a:t>
            </a:r>
            <a:r>
              <a:rPr lang="ru-RU" sz="1400" b="1" dirty="0" err="1" smtClean="0"/>
              <a:t>моята</a:t>
            </a:r>
            <a:r>
              <a:rPr lang="ru-RU" sz="1400" b="1" dirty="0" smtClean="0"/>
              <a:t> работа </a:t>
            </a:r>
            <a:r>
              <a:rPr lang="ru-RU" sz="1400" b="1" dirty="0" err="1" smtClean="0"/>
              <a:t>използвам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всеки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ден</a:t>
            </a:r>
            <a:r>
              <a:rPr lang="ru-RU" sz="1400" b="1" dirty="0" smtClean="0"/>
              <a:t> аудио-</a:t>
            </a:r>
            <a:r>
              <a:rPr lang="ru-RU" sz="1400" b="1" dirty="0" err="1" smtClean="0"/>
              <a:t>визуални</a:t>
            </a:r>
            <a:r>
              <a:rPr lang="ru-RU" sz="1400" b="1" dirty="0" smtClean="0"/>
              <a:t> технологи , </a:t>
            </a:r>
            <a:r>
              <a:rPr lang="ru-RU" sz="1400" b="1" dirty="0" err="1" smtClean="0"/>
              <a:t>интерактивни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методи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преподаване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разнообразни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социални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форми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Оборудваните</a:t>
            </a:r>
            <a:r>
              <a:rPr lang="ru-RU" sz="1400" b="1" dirty="0" smtClean="0"/>
              <a:t> стаи с </a:t>
            </a:r>
            <a:r>
              <a:rPr lang="ru-RU" sz="1400" b="1" dirty="0" err="1" smtClean="0"/>
              <a:t>интерактивни</a:t>
            </a:r>
            <a:r>
              <a:rPr lang="ru-RU" sz="1400" b="1" dirty="0" smtClean="0"/>
              <a:t> дисплеи в училище </a:t>
            </a:r>
            <a:r>
              <a:rPr lang="ru-RU" sz="1400" b="1" dirty="0" err="1" smtClean="0"/>
              <a:t>улесняват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работата</a:t>
            </a:r>
            <a:r>
              <a:rPr lang="ru-RU" sz="1400" b="1" dirty="0" smtClean="0"/>
              <a:t> ми на </a:t>
            </a:r>
            <a:r>
              <a:rPr lang="ru-RU" sz="1400" b="1" dirty="0" err="1" smtClean="0"/>
              <a:t>учител</a:t>
            </a:r>
            <a:r>
              <a:rPr lang="ru-RU" sz="1400" b="1" dirty="0" smtClean="0"/>
              <a:t> по </a:t>
            </a:r>
            <a:r>
              <a:rPr lang="ru-RU" sz="1400" b="1" dirty="0" err="1" smtClean="0"/>
              <a:t>чужди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езици</a:t>
            </a:r>
            <a:r>
              <a:rPr lang="ru-RU" sz="1400" b="1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>
              <a:buFontTx/>
              <a:buChar char="-"/>
            </a:pPr>
            <a:endParaRPr lang="ru-RU" sz="1600" b="1" dirty="0" smtClean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7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63480" y="1473693"/>
            <a:ext cx="10590320" cy="216995"/>
          </a:xfrm>
        </p:spPr>
        <p:txBody>
          <a:bodyPr>
            <a:noAutofit/>
          </a:bodyPr>
          <a:lstStyle/>
          <a:p>
            <a:r>
              <a:rPr lang="ru-RU" sz="2800" dirty="0"/>
              <a:t>Б) ОБЛАСТИ НА КОМПЕТЕНТНОСТ И КРИТЕРИИ ПО ТЯХ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700" dirty="0"/>
              <a:t>2. </a:t>
            </a:r>
            <a:r>
              <a:rPr lang="ru-RU" sz="1700" dirty="0" err="1"/>
              <a:t>Организиране</a:t>
            </a:r>
            <a:r>
              <a:rPr lang="ru-RU" sz="1700" dirty="0"/>
              <a:t> и управление на </a:t>
            </a:r>
            <a:r>
              <a:rPr lang="ru-RU" sz="1700" dirty="0" err="1"/>
              <a:t>образователния</a:t>
            </a:r>
            <a:r>
              <a:rPr lang="ru-RU" sz="1700" dirty="0"/>
              <a:t> </a:t>
            </a:r>
            <a:r>
              <a:rPr lang="ru-RU" sz="1700" dirty="0" err="1"/>
              <a:t>процес</a:t>
            </a:r>
            <a:r>
              <a:rPr lang="ru-RU" sz="1700" dirty="0"/>
              <a:t>: стратегии и </a:t>
            </a:r>
            <a:r>
              <a:rPr lang="ru-RU" sz="1700" dirty="0" err="1"/>
              <a:t>методи</a:t>
            </a:r>
            <a:r>
              <a:rPr lang="ru-RU" sz="1700" dirty="0"/>
              <a:t> на </a:t>
            </a:r>
            <a:r>
              <a:rPr lang="ru-RU" sz="1700" dirty="0" err="1"/>
              <a:t>преподаване</a:t>
            </a:r>
            <a:r>
              <a:rPr lang="ru-RU" sz="1700" dirty="0"/>
              <a:t>: </a:t>
            </a:r>
          </a:p>
          <a:p>
            <a:pPr algn="just">
              <a:buFontTx/>
              <a:buChar char="-"/>
            </a:pPr>
            <a:r>
              <a:rPr lang="bg-BG" sz="1500" b="1" dirty="0" smtClean="0"/>
              <a:t>В зависимост от конкретната ситуация и нивото на учениците прилагам подходящи разнообразни интерактивни методи на преподаване на уроците. Старая се да 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използвам</a:t>
            </a:r>
            <a:r>
              <a:rPr lang="ru-RU" sz="1500" b="1" dirty="0" smtClean="0"/>
              <a:t> и </a:t>
            </a:r>
            <a:r>
              <a:rPr lang="ru-RU" sz="1500" b="1" dirty="0" err="1" smtClean="0"/>
              <a:t>различни</a:t>
            </a:r>
            <a:r>
              <a:rPr lang="ru-RU" sz="1500" b="1" dirty="0" smtClean="0"/>
              <a:t>  </a:t>
            </a:r>
            <a:r>
              <a:rPr lang="ru-RU" sz="1500" b="1" dirty="0" err="1" smtClean="0"/>
              <a:t>отпускащи</a:t>
            </a:r>
            <a:r>
              <a:rPr lang="ru-RU" sz="1500" b="1" dirty="0" smtClean="0"/>
              <a:t> упражнения </a:t>
            </a:r>
            <a:r>
              <a:rPr lang="ru-RU" sz="1500" b="1" dirty="0"/>
              <a:t>за </a:t>
            </a:r>
            <a:r>
              <a:rPr lang="ru-RU" sz="1500" b="1" dirty="0" err="1"/>
              <a:t>поддържане</a:t>
            </a:r>
            <a:r>
              <a:rPr lang="ru-RU" sz="1500" b="1" dirty="0"/>
              <a:t> на позитивна </a:t>
            </a:r>
            <a:r>
              <a:rPr lang="ru-RU" sz="1500" b="1" dirty="0" err="1"/>
              <a:t>работна</a:t>
            </a:r>
            <a:r>
              <a:rPr lang="ru-RU" sz="1500" b="1" dirty="0"/>
              <a:t> атмосфера в </a:t>
            </a:r>
            <a:r>
              <a:rPr lang="ru-RU" sz="1500" b="1" dirty="0" err="1" smtClean="0"/>
              <a:t>учебния</a:t>
            </a:r>
            <a:r>
              <a:rPr lang="ru-RU" sz="1500" b="1" dirty="0" smtClean="0"/>
              <a:t>  </a:t>
            </a:r>
            <a:r>
              <a:rPr lang="ru-RU" sz="1500" b="1" dirty="0"/>
              <a:t>час. </a:t>
            </a:r>
            <a:r>
              <a:rPr lang="ru-RU" sz="1500" b="1" dirty="0" err="1"/>
              <a:t>Позитивната</a:t>
            </a:r>
            <a:r>
              <a:rPr lang="ru-RU" sz="1500" b="1" dirty="0"/>
              <a:t> и приятна среда е </a:t>
            </a:r>
            <a:r>
              <a:rPr lang="ru-RU" sz="1500" b="1" dirty="0" err="1"/>
              <a:t>ключова</a:t>
            </a:r>
            <a:r>
              <a:rPr lang="ru-RU" sz="1500" b="1" dirty="0"/>
              <a:t> при </a:t>
            </a:r>
            <a:r>
              <a:rPr lang="ru-RU" sz="1500" b="1" dirty="0" err="1"/>
              <a:t>процеса</a:t>
            </a:r>
            <a:r>
              <a:rPr lang="ru-RU" sz="1500" b="1" dirty="0"/>
              <a:t> на обучение и </a:t>
            </a:r>
            <a:r>
              <a:rPr lang="ru-RU" sz="1500" b="1" dirty="0" err="1"/>
              <a:t>възприемане</a:t>
            </a:r>
            <a:r>
              <a:rPr lang="ru-RU" sz="1500" b="1" dirty="0"/>
              <a:t> на нови знания и умения. </a:t>
            </a:r>
            <a:endParaRPr lang="ru-RU" sz="1500" b="1" dirty="0" smtClean="0"/>
          </a:p>
          <a:p>
            <a:pPr marL="0" indent="0" algn="just">
              <a:buNone/>
            </a:pPr>
            <a:r>
              <a:rPr lang="ru-RU" sz="1700" dirty="0"/>
              <a:t>2.2. </a:t>
            </a:r>
            <a:r>
              <a:rPr lang="ru-RU" sz="1700" dirty="0" err="1"/>
              <a:t>Управлява</a:t>
            </a:r>
            <a:r>
              <a:rPr lang="ru-RU" sz="1700" dirty="0"/>
              <a:t> </a:t>
            </a:r>
            <a:r>
              <a:rPr lang="ru-RU" sz="1700" dirty="0" err="1"/>
              <a:t>динамиката</a:t>
            </a:r>
            <a:r>
              <a:rPr lang="ru-RU" sz="1700" dirty="0"/>
              <a:t> на урока или </a:t>
            </a:r>
            <a:r>
              <a:rPr lang="ru-RU" sz="1700" dirty="0" err="1"/>
              <a:t>педагогическата</a:t>
            </a:r>
            <a:r>
              <a:rPr lang="ru-RU" sz="1700" dirty="0"/>
              <a:t> ситуация, </a:t>
            </a:r>
            <a:r>
              <a:rPr lang="ru-RU" sz="1700" dirty="0" err="1"/>
              <a:t>като</a:t>
            </a:r>
            <a:r>
              <a:rPr lang="ru-RU" sz="1700" dirty="0"/>
              <a:t> </a:t>
            </a:r>
            <a:r>
              <a:rPr lang="ru-RU" sz="1700" dirty="0" err="1"/>
              <a:t>използва</a:t>
            </a:r>
            <a:r>
              <a:rPr lang="ru-RU" sz="1700" dirty="0"/>
              <a:t> </a:t>
            </a:r>
            <a:r>
              <a:rPr lang="ru-RU" sz="1700" dirty="0" err="1"/>
              <a:t>възможностите</a:t>
            </a:r>
            <a:r>
              <a:rPr lang="ru-RU" sz="1700" dirty="0"/>
              <a:t> на </a:t>
            </a:r>
            <a:r>
              <a:rPr lang="ru-RU" sz="1700" dirty="0" err="1"/>
              <a:t>индивидуалната</a:t>
            </a:r>
            <a:r>
              <a:rPr lang="ru-RU" sz="1700" dirty="0"/>
              <a:t> и </a:t>
            </a:r>
            <a:r>
              <a:rPr lang="ru-RU" sz="1700" dirty="0" err="1"/>
              <a:t>екипната</a:t>
            </a:r>
            <a:r>
              <a:rPr lang="ru-RU" sz="1700" dirty="0"/>
              <a:t> работа, на </a:t>
            </a:r>
            <a:r>
              <a:rPr lang="ru-RU" sz="1700" dirty="0" err="1"/>
              <a:t>междупредметните</a:t>
            </a:r>
            <a:r>
              <a:rPr lang="ru-RU" sz="1700" dirty="0"/>
              <a:t> и  </a:t>
            </a:r>
            <a:r>
              <a:rPr lang="ru-RU" sz="1700" dirty="0" err="1"/>
              <a:t>вътрешнопредметните</a:t>
            </a:r>
            <a:r>
              <a:rPr lang="ru-RU" sz="1700" dirty="0"/>
              <a:t> </a:t>
            </a:r>
            <a:r>
              <a:rPr lang="ru-RU" sz="1700" dirty="0" err="1"/>
              <a:t>връзки</a:t>
            </a:r>
            <a:r>
              <a:rPr lang="ru-RU" sz="1700" dirty="0"/>
              <a:t> и </a:t>
            </a:r>
            <a:r>
              <a:rPr lang="ru-RU" sz="1700" dirty="0" err="1"/>
              <a:t>интерактивните</a:t>
            </a:r>
            <a:r>
              <a:rPr lang="ru-RU" sz="1700" dirty="0"/>
              <a:t> </a:t>
            </a:r>
            <a:r>
              <a:rPr lang="ru-RU" sz="1700" dirty="0" err="1"/>
              <a:t>методи</a:t>
            </a:r>
            <a:r>
              <a:rPr lang="ru-RU" sz="1700" dirty="0"/>
              <a:t> на обучение. </a:t>
            </a:r>
            <a:r>
              <a:rPr lang="ru-RU" sz="1700" dirty="0" err="1"/>
              <a:t>Управлява</a:t>
            </a:r>
            <a:r>
              <a:rPr lang="ru-RU" sz="1700" dirty="0"/>
              <a:t> </a:t>
            </a:r>
            <a:r>
              <a:rPr lang="ru-RU" sz="1700" dirty="0" err="1"/>
              <a:t>динамиката</a:t>
            </a:r>
            <a:r>
              <a:rPr lang="ru-RU" sz="1700" dirty="0"/>
              <a:t> на урока, </a:t>
            </a:r>
            <a:r>
              <a:rPr lang="ru-RU" sz="1700" dirty="0" err="1"/>
              <a:t>като</a:t>
            </a:r>
            <a:r>
              <a:rPr lang="ru-RU" sz="1700" dirty="0"/>
              <a:t> </a:t>
            </a:r>
            <a:r>
              <a:rPr lang="ru-RU" sz="1700" dirty="0" err="1"/>
              <a:t>използва</a:t>
            </a:r>
            <a:r>
              <a:rPr lang="ru-RU" sz="1700" dirty="0"/>
              <a:t> </a:t>
            </a:r>
            <a:r>
              <a:rPr lang="ru-RU" sz="1700" dirty="0" err="1"/>
              <a:t>възможностите</a:t>
            </a:r>
            <a:r>
              <a:rPr lang="ru-RU" sz="1700" dirty="0"/>
              <a:t> на </a:t>
            </a:r>
            <a:r>
              <a:rPr lang="ru-RU" sz="1700" dirty="0" err="1"/>
              <a:t>индивидуалната</a:t>
            </a:r>
            <a:r>
              <a:rPr lang="ru-RU" sz="1700" dirty="0"/>
              <a:t> и на </a:t>
            </a:r>
            <a:r>
              <a:rPr lang="ru-RU" sz="1700" dirty="0" err="1"/>
              <a:t>екипната</a:t>
            </a:r>
            <a:r>
              <a:rPr lang="ru-RU" sz="1700" dirty="0"/>
              <a:t> работа.</a:t>
            </a:r>
          </a:p>
          <a:p>
            <a:pPr algn="just">
              <a:buFontTx/>
              <a:buChar char="-"/>
            </a:pPr>
            <a:r>
              <a:rPr lang="ru-RU" sz="1500" b="1" dirty="0" err="1" smtClean="0"/>
              <a:t>Разнообразните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социални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форми</a:t>
            </a:r>
            <a:r>
              <a:rPr lang="ru-RU" sz="1500" b="1" dirty="0" smtClean="0"/>
              <a:t> , </a:t>
            </a:r>
            <a:r>
              <a:rPr lang="ru-RU" sz="1500" b="1" dirty="0" err="1" smtClean="0"/>
              <a:t>груповата</a:t>
            </a:r>
            <a:r>
              <a:rPr lang="ru-RU" sz="1500" b="1" dirty="0" smtClean="0"/>
              <a:t> динамика и </a:t>
            </a:r>
            <a:r>
              <a:rPr lang="ru-RU" sz="1500" b="1" dirty="0" err="1" smtClean="0"/>
              <a:t>работата</a:t>
            </a:r>
            <a:r>
              <a:rPr lang="ru-RU" sz="1500" b="1" dirty="0" smtClean="0"/>
              <a:t> в </a:t>
            </a:r>
            <a:r>
              <a:rPr lang="ru-RU" sz="1500" b="1" dirty="0" err="1" smtClean="0"/>
              <a:t>екип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ключови</a:t>
            </a:r>
            <a:r>
              <a:rPr lang="ru-RU" sz="1500" b="1" dirty="0" smtClean="0"/>
              <a:t> за </a:t>
            </a:r>
            <a:r>
              <a:rPr lang="ru-RU" sz="1500" b="1" dirty="0" err="1" smtClean="0"/>
              <a:t>моята</a:t>
            </a:r>
            <a:r>
              <a:rPr lang="ru-RU" sz="1500" b="1" dirty="0" smtClean="0"/>
              <a:t> работа и се старая  да </a:t>
            </a:r>
            <a:r>
              <a:rPr lang="ru-RU" sz="1500" b="1" dirty="0" err="1" smtClean="0"/>
              <a:t>ги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изполвам</a:t>
            </a:r>
            <a:r>
              <a:rPr lang="ru-RU" sz="1500" b="1" dirty="0" smtClean="0"/>
              <a:t> в </a:t>
            </a:r>
            <a:r>
              <a:rPr lang="ru-RU" sz="1500" b="1" dirty="0" err="1" smtClean="0"/>
              <a:t>подходящите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моменти</a:t>
            </a:r>
            <a:r>
              <a:rPr lang="ru-RU" sz="1500" b="1" dirty="0" smtClean="0"/>
              <a:t>. </a:t>
            </a:r>
            <a:r>
              <a:rPr lang="ru-RU" sz="1500" b="1" dirty="0" err="1" smtClean="0"/>
              <a:t>Използвам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знанията</a:t>
            </a:r>
            <a:r>
              <a:rPr lang="ru-RU" sz="1500" b="1" dirty="0" smtClean="0"/>
              <a:t> си по </a:t>
            </a:r>
            <a:r>
              <a:rPr lang="ru-RU" sz="1500" b="1" dirty="0" err="1" smtClean="0"/>
              <a:t>български</a:t>
            </a:r>
            <a:r>
              <a:rPr lang="ru-RU" sz="1500" b="1" dirty="0" smtClean="0"/>
              <a:t> и </a:t>
            </a:r>
            <a:r>
              <a:rPr lang="ru-RU" sz="1500" b="1" dirty="0" err="1" smtClean="0"/>
              <a:t>английски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език</a:t>
            </a:r>
            <a:r>
              <a:rPr lang="ru-RU" sz="1500" b="1" dirty="0" smtClean="0"/>
              <a:t>, за да </a:t>
            </a:r>
            <a:r>
              <a:rPr lang="ru-RU" sz="1500" b="1" dirty="0" err="1" smtClean="0"/>
              <a:t>съчетавам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междупредметните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връзки</a:t>
            </a:r>
            <a:r>
              <a:rPr lang="ru-RU" sz="1500" b="1" dirty="0" smtClean="0"/>
              <a:t> и да </a:t>
            </a:r>
            <a:r>
              <a:rPr lang="ru-RU" sz="1500" b="1" dirty="0" err="1" smtClean="0"/>
              <a:t>давам</a:t>
            </a:r>
            <a:r>
              <a:rPr lang="ru-RU" sz="1500" b="1" dirty="0" smtClean="0"/>
              <a:t> «</a:t>
            </a:r>
            <a:r>
              <a:rPr lang="ru-RU" sz="1500" b="1" dirty="0" err="1" smtClean="0"/>
              <a:t>жокери</a:t>
            </a:r>
            <a:r>
              <a:rPr lang="ru-RU" sz="1500" b="1" dirty="0" smtClean="0"/>
              <a:t>» на </a:t>
            </a:r>
            <a:r>
              <a:rPr lang="ru-RU" sz="1500" b="1" dirty="0" err="1" smtClean="0"/>
              <a:t>учениците</a:t>
            </a:r>
            <a:r>
              <a:rPr lang="ru-RU" sz="1500" b="1" dirty="0" smtClean="0"/>
              <a:t> за </a:t>
            </a:r>
            <a:r>
              <a:rPr lang="ru-RU" sz="1500" b="1" dirty="0" err="1" smtClean="0"/>
              <a:t>по-добро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запаметяване</a:t>
            </a:r>
            <a:r>
              <a:rPr lang="ru-RU" sz="1500" b="1" dirty="0" smtClean="0"/>
              <a:t> на материала. </a:t>
            </a:r>
            <a:r>
              <a:rPr lang="ru-RU" sz="1500" b="1" dirty="0" err="1" smtClean="0"/>
              <a:t>Уменията</a:t>
            </a:r>
            <a:r>
              <a:rPr lang="ru-RU" sz="1500" b="1" dirty="0" smtClean="0"/>
              <a:t> и </a:t>
            </a:r>
            <a:r>
              <a:rPr lang="ru-RU" sz="1500" b="1" dirty="0" err="1" smtClean="0"/>
              <a:t>знанията</a:t>
            </a:r>
            <a:r>
              <a:rPr lang="ru-RU" sz="1500" b="1" dirty="0" smtClean="0"/>
              <a:t> от </a:t>
            </a:r>
            <a:r>
              <a:rPr lang="ru-RU" sz="1500" b="1" dirty="0" err="1" smtClean="0"/>
              <a:t>неформалното</a:t>
            </a:r>
            <a:r>
              <a:rPr lang="ru-RU" sz="1500" b="1" dirty="0" smtClean="0"/>
              <a:t> образование ми </a:t>
            </a:r>
            <a:r>
              <a:rPr lang="ru-RU" sz="1500" b="1" dirty="0" err="1" smtClean="0"/>
              <a:t>помагат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изключително</a:t>
            </a:r>
            <a:r>
              <a:rPr lang="ru-RU" sz="1500" b="1" dirty="0" smtClean="0"/>
              <a:t> много в </a:t>
            </a:r>
            <a:r>
              <a:rPr lang="ru-RU" sz="1500" b="1" dirty="0" err="1" smtClean="0"/>
              <a:t>този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процес</a:t>
            </a:r>
            <a:r>
              <a:rPr lang="ru-RU" sz="1500" b="1" dirty="0"/>
              <a:t>. В </a:t>
            </a:r>
            <a:r>
              <a:rPr lang="ru-RU" sz="1500" b="1" dirty="0" err="1"/>
              <a:t>центъра</a:t>
            </a:r>
            <a:r>
              <a:rPr lang="ru-RU" sz="1500" b="1" dirty="0"/>
              <a:t> на </a:t>
            </a:r>
            <a:r>
              <a:rPr lang="ru-RU" sz="1500" b="1" dirty="0" err="1"/>
              <a:t>обучението</a:t>
            </a:r>
            <a:r>
              <a:rPr lang="ru-RU" sz="1500" b="1" dirty="0"/>
              <a:t> </a:t>
            </a:r>
            <a:r>
              <a:rPr lang="ru-RU" sz="1500" b="1" dirty="0" err="1"/>
              <a:t>поставям</a:t>
            </a:r>
            <a:r>
              <a:rPr lang="ru-RU" sz="1500" b="1" dirty="0"/>
              <a:t> ученика и </a:t>
            </a:r>
            <a:r>
              <a:rPr lang="ru-RU" sz="1500" b="1" dirty="0" err="1"/>
              <a:t>неговите</a:t>
            </a:r>
            <a:r>
              <a:rPr lang="ru-RU" sz="1500" b="1" dirty="0"/>
              <a:t> потребности. </a:t>
            </a:r>
            <a:endParaRPr lang="ru-RU" sz="1500" b="1" dirty="0" smtClean="0"/>
          </a:p>
          <a:p>
            <a:pPr marL="0" indent="0" algn="just">
              <a:buNone/>
            </a:pPr>
            <a:r>
              <a:rPr lang="ru-RU" sz="1700" dirty="0"/>
              <a:t>2.3. </a:t>
            </a:r>
            <a:r>
              <a:rPr lang="ru-RU" sz="1700" dirty="0" err="1"/>
              <a:t>Избира</a:t>
            </a:r>
            <a:r>
              <a:rPr lang="ru-RU" sz="1700" dirty="0"/>
              <a:t> </a:t>
            </a:r>
            <a:r>
              <a:rPr lang="ru-RU" sz="1700" dirty="0" err="1"/>
              <a:t>подходящи</a:t>
            </a:r>
            <a:r>
              <a:rPr lang="ru-RU" sz="1700" dirty="0"/>
              <a:t> дидактически </a:t>
            </a:r>
            <a:r>
              <a:rPr lang="ru-RU" sz="1700" dirty="0" err="1"/>
              <a:t>материали</a:t>
            </a:r>
            <a:r>
              <a:rPr lang="ru-RU" sz="1700" dirty="0"/>
              <a:t>, </a:t>
            </a:r>
            <a:r>
              <a:rPr lang="ru-RU" sz="1700" dirty="0" err="1"/>
              <a:t>включително</a:t>
            </a:r>
            <a:r>
              <a:rPr lang="ru-RU" sz="1700" dirty="0"/>
              <a:t> </a:t>
            </a:r>
            <a:r>
              <a:rPr lang="ru-RU" sz="1700" dirty="0" err="1"/>
              <a:t>създадени</a:t>
            </a:r>
            <a:r>
              <a:rPr lang="ru-RU" sz="1700" dirty="0"/>
              <a:t> от него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r>
              <a:rPr lang="ru-RU" sz="1500" b="1" dirty="0" smtClean="0"/>
              <a:t>- </a:t>
            </a:r>
            <a:r>
              <a:rPr lang="ru-RU" sz="1500" b="1" dirty="0" err="1" smtClean="0"/>
              <a:t>Проучването</a:t>
            </a:r>
            <a:r>
              <a:rPr lang="ru-RU" sz="1500" b="1" dirty="0" smtClean="0"/>
              <a:t> </a:t>
            </a:r>
            <a:r>
              <a:rPr lang="ru-RU" sz="1500" b="1" dirty="0"/>
              <a:t>на </a:t>
            </a:r>
            <a:r>
              <a:rPr lang="ru-RU" sz="1500" b="1" dirty="0" err="1"/>
              <a:t>специализираната</a:t>
            </a:r>
            <a:r>
              <a:rPr lang="ru-RU" sz="1500" b="1" dirty="0"/>
              <a:t> литература и </a:t>
            </a:r>
            <a:r>
              <a:rPr lang="ru-RU" sz="1500" b="1" dirty="0" err="1"/>
              <a:t>добрия</a:t>
            </a:r>
            <a:r>
              <a:rPr lang="ru-RU" sz="1500" b="1" dirty="0"/>
              <a:t> педагогически опит </a:t>
            </a:r>
            <a:r>
              <a:rPr lang="ru-RU" sz="1500" b="1" dirty="0" err="1"/>
              <a:t>налага</a:t>
            </a:r>
            <a:r>
              <a:rPr lang="ru-RU" sz="1500" b="1" dirty="0"/>
              <a:t> извода, че </a:t>
            </a:r>
            <a:r>
              <a:rPr lang="ru-RU" sz="1500" b="1" dirty="0" err="1"/>
              <a:t>интерактивните</a:t>
            </a:r>
            <a:r>
              <a:rPr lang="ru-RU" sz="1500" b="1" dirty="0"/>
              <a:t> </a:t>
            </a:r>
            <a:r>
              <a:rPr lang="ru-RU" sz="1500" b="1" dirty="0" err="1"/>
              <a:t>методи</a:t>
            </a:r>
            <a:r>
              <a:rPr lang="ru-RU" sz="1500" b="1" dirty="0"/>
              <a:t> – казус, </a:t>
            </a:r>
            <a:r>
              <a:rPr lang="ru-RU" sz="1500" b="1" dirty="0" err="1"/>
              <a:t>ролеви</a:t>
            </a:r>
            <a:r>
              <a:rPr lang="ru-RU" sz="1500" b="1" dirty="0"/>
              <a:t> </a:t>
            </a:r>
            <a:r>
              <a:rPr lang="ru-RU" sz="1500" b="1" dirty="0" err="1"/>
              <a:t>игри</a:t>
            </a:r>
            <a:r>
              <a:rPr lang="ru-RU" sz="1500" b="1" dirty="0"/>
              <a:t>, </a:t>
            </a:r>
            <a:r>
              <a:rPr lang="ru-RU" sz="1500" b="1" dirty="0" err="1"/>
              <a:t>пъзели</a:t>
            </a:r>
            <a:r>
              <a:rPr lang="ru-RU" sz="1500" b="1" dirty="0"/>
              <a:t>, поставят ученика в активна позиция, водят до </a:t>
            </a:r>
            <a:r>
              <a:rPr lang="ru-RU" sz="1500" b="1" dirty="0" err="1"/>
              <a:t>разбиране</a:t>
            </a:r>
            <a:r>
              <a:rPr lang="ru-RU" sz="1500" b="1" dirty="0"/>
              <a:t> и </a:t>
            </a:r>
            <a:r>
              <a:rPr lang="ru-RU" sz="1500" b="1" dirty="0" err="1"/>
              <a:t>трайност</a:t>
            </a:r>
            <a:r>
              <a:rPr lang="ru-RU" sz="1500" b="1" dirty="0"/>
              <a:t> на </a:t>
            </a:r>
            <a:r>
              <a:rPr lang="ru-RU" sz="1500" b="1" dirty="0" err="1" smtClean="0"/>
              <a:t>знанията.Старая</a:t>
            </a:r>
            <a:r>
              <a:rPr lang="ru-RU" sz="1500" b="1" dirty="0" smtClean="0"/>
              <a:t> се да </a:t>
            </a:r>
            <a:r>
              <a:rPr lang="ru-RU" sz="1500" b="1" dirty="0" err="1" smtClean="0"/>
              <a:t>давам</a:t>
            </a:r>
            <a:r>
              <a:rPr lang="ru-RU" sz="1500" b="1" dirty="0" smtClean="0"/>
              <a:t> на </a:t>
            </a:r>
            <a:r>
              <a:rPr lang="ru-RU" sz="1500" b="1" dirty="0" err="1" smtClean="0"/>
              <a:t>учениците</a:t>
            </a:r>
            <a:r>
              <a:rPr lang="ru-RU" sz="1500" b="1" dirty="0" smtClean="0"/>
              <a:t> да </a:t>
            </a:r>
            <a:r>
              <a:rPr lang="ru-RU" sz="1500" b="1" dirty="0" err="1" smtClean="0"/>
              <a:t>работят</a:t>
            </a:r>
            <a:r>
              <a:rPr lang="ru-RU" sz="1500" b="1" dirty="0" smtClean="0"/>
              <a:t> с </a:t>
            </a:r>
            <a:r>
              <a:rPr lang="ru-RU" sz="1500" b="1" dirty="0" err="1" smtClean="0"/>
              <a:t>различни</a:t>
            </a:r>
            <a:r>
              <a:rPr lang="ru-RU" sz="1500" b="1" dirty="0" smtClean="0"/>
              <a:t> дидактически </a:t>
            </a:r>
            <a:r>
              <a:rPr lang="ru-RU" sz="1500" b="1" dirty="0" err="1" smtClean="0"/>
              <a:t>материали</a:t>
            </a:r>
            <a:r>
              <a:rPr lang="ru-RU" sz="1500" b="1" dirty="0" smtClean="0"/>
              <a:t>, не само с </a:t>
            </a:r>
            <a:r>
              <a:rPr lang="ru-RU" sz="1500" b="1" dirty="0" err="1" smtClean="0"/>
              <a:t>тези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които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ги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има</a:t>
            </a:r>
            <a:r>
              <a:rPr lang="ru-RU" sz="1500" b="1" dirty="0" smtClean="0"/>
              <a:t> в учебника. </a:t>
            </a:r>
          </a:p>
          <a:p>
            <a:pPr marL="0" indent="0" algn="just">
              <a:buNone/>
            </a:pPr>
            <a:r>
              <a:rPr lang="ru-RU" sz="1700" dirty="0"/>
              <a:t>2.4. </a:t>
            </a:r>
            <a:r>
              <a:rPr lang="ru-RU" sz="1700" dirty="0" err="1"/>
              <a:t>Спазва</a:t>
            </a:r>
            <a:r>
              <a:rPr lang="ru-RU" sz="1700" dirty="0"/>
              <a:t> и </a:t>
            </a:r>
            <a:r>
              <a:rPr lang="ru-RU" sz="1700" dirty="0" err="1"/>
              <a:t>контролира</a:t>
            </a:r>
            <a:r>
              <a:rPr lang="ru-RU" sz="1700" dirty="0"/>
              <a:t> </a:t>
            </a:r>
            <a:r>
              <a:rPr lang="ru-RU" sz="1700" dirty="0" err="1"/>
              <a:t>спазването</a:t>
            </a:r>
            <a:r>
              <a:rPr lang="ru-RU" sz="1700" dirty="0"/>
              <a:t> на </a:t>
            </a:r>
            <a:r>
              <a:rPr lang="ru-RU" sz="1700" dirty="0" err="1"/>
              <a:t>книжовно-езиковите</a:t>
            </a:r>
            <a:r>
              <a:rPr lang="ru-RU" sz="1700" dirty="0"/>
              <a:t> </a:t>
            </a:r>
            <a:r>
              <a:rPr lang="ru-RU" sz="1700" dirty="0" err="1"/>
              <a:t>норми</a:t>
            </a:r>
            <a:r>
              <a:rPr lang="ru-RU" sz="1700" dirty="0"/>
              <a:t> на </a:t>
            </a:r>
            <a:r>
              <a:rPr lang="ru-RU" sz="1700" dirty="0" err="1"/>
              <a:t>българския</a:t>
            </a:r>
            <a:r>
              <a:rPr lang="ru-RU" sz="1700" dirty="0"/>
              <a:t> </a:t>
            </a:r>
            <a:r>
              <a:rPr lang="ru-RU" sz="1700" dirty="0" err="1"/>
              <a:t>език</a:t>
            </a:r>
            <a:r>
              <a:rPr lang="ru-RU" sz="1700" dirty="0"/>
              <a:t>.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500" dirty="0" smtClean="0"/>
              <a:t>- </a:t>
            </a:r>
            <a:r>
              <a:rPr lang="ru-RU" sz="1500" b="1" dirty="0" smtClean="0"/>
              <a:t>В </a:t>
            </a:r>
            <a:r>
              <a:rPr lang="ru-RU" sz="1500" b="1" dirty="0" err="1" smtClean="0"/>
              <a:t>обучението</a:t>
            </a:r>
            <a:r>
              <a:rPr lang="ru-RU" sz="1500" b="1" dirty="0" smtClean="0"/>
              <a:t> на чужд </a:t>
            </a:r>
            <a:r>
              <a:rPr lang="ru-RU" sz="1500" b="1" dirty="0" err="1" smtClean="0"/>
              <a:t>език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често</a:t>
            </a:r>
            <a:r>
              <a:rPr lang="ru-RU" sz="1500" b="1" dirty="0" smtClean="0"/>
              <a:t> правя </a:t>
            </a:r>
            <a:r>
              <a:rPr lang="ru-RU" sz="1500" b="1" dirty="0" err="1" smtClean="0"/>
              <a:t>връзка</a:t>
            </a:r>
            <a:r>
              <a:rPr lang="ru-RU" sz="1500" b="1" dirty="0" smtClean="0"/>
              <a:t> с </a:t>
            </a:r>
            <a:r>
              <a:rPr lang="ru-RU" sz="1500" b="1" dirty="0" err="1" smtClean="0"/>
              <a:t>нормите</a:t>
            </a:r>
            <a:r>
              <a:rPr lang="ru-RU" sz="1500" b="1" dirty="0" smtClean="0"/>
              <a:t> на </a:t>
            </a:r>
            <a:r>
              <a:rPr lang="ru-RU" sz="1500" b="1" dirty="0" err="1" smtClean="0"/>
              <a:t>българския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език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като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сравнявам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предимно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граматичните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форми</a:t>
            </a:r>
            <a:r>
              <a:rPr lang="ru-RU" sz="1500" b="1" dirty="0" smtClean="0"/>
              <a:t>.</a:t>
            </a:r>
            <a:endParaRPr lang="ru-RU" sz="1500" b="1" dirty="0"/>
          </a:p>
          <a:p>
            <a:pPr marL="0" indent="0" algn="just">
              <a:buNone/>
            </a:pPr>
            <a:endParaRPr lang="ru-RU" sz="15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pPr>
              <a:buFontTx/>
              <a:buChar char="-"/>
            </a:pPr>
            <a:endParaRPr lang="ru-RU" sz="1600" b="1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87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811763"/>
            <a:ext cx="10515600" cy="878925"/>
          </a:xfrm>
        </p:spPr>
        <p:txBody>
          <a:bodyPr>
            <a:noAutofit/>
          </a:bodyPr>
          <a:lstStyle/>
          <a:p>
            <a:r>
              <a:rPr lang="ru-RU" sz="2800" dirty="0"/>
              <a:t>Б) ОБЛАСТИ НА КОМПЕТЕНТНОСТ И КРИТЕРИИ ПО </a:t>
            </a:r>
            <a:r>
              <a:rPr lang="ru-RU" sz="2800" dirty="0" smtClean="0"/>
              <a:t>ТЯХ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600" dirty="0"/>
              <a:t>3. </a:t>
            </a:r>
            <a:r>
              <a:rPr lang="ru-RU" sz="1600" dirty="0" err="1"/>
              <a:t>Оценяване</a:t>
            </a:r>
            <a:r>
              <a:rPr lang="ru-RU" sz="1600" dirty="0"/>
              <a:t> </a:t>
            </a:r>
            <a:r>
              <a:rPr lang="ru-RU" sz="1600" dirty="0" err="1"/>
              <a:t>напредъка</a:t>
            </a:r>
            <a:r>
              <a:rPr lang="ru-RU" sz="1600" dirty="0"/>
              <a:t> на </a:t>
            </a:r>
            <a:r>
              <a:rPr lang="ru-RU" sz="1600" dirty="0" err="1"/>
              <a:t>деца</a:t>
            </a:r>
            <a:r>
              <a:rPr lang="ru-RU" sz="1600" dirty="0"/>
              <a:t>/</a:t>
            </a:r>
            <a:r>
              <a:rPr lang="ru-RU" sz="1600" dirty="0" err="1"/>
              <a:t>ученици</a:t>
            </a:r>
            <a:r>
              <a:rPr lang="ru-RU" sz="1600" dirty="0"/>
              <a:t>, </a:t>
            </a:r>
            <a:r>
              <a:rPr lang="ru-RU" sz="1600" dirty="0" err="1"/>
              <a:t>ориентираност</a:t>
            </a:r>
            <a:r>
              <a:rPr lang="ru-RU" sz="1600" dirty="0"/>
              <a:t>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резултати</a:t>
            </a:r>
            <a:r>
              <a:rPr lang="ru-RU" sz="1600" dirty="0"/>
              <a:t>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34482" y="1399592"/>
            <a:ext cx="10719318" cy="47773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3.1. </a:t>
            </a:r>
            <a:r>
              <a:rPr lang="ru-RU" sz="1600" dirty="0" err="1"/>
              <a:t>Използва</a:t>
            </a:r>
            <a:r>
              <a:rPr lang="ru-RU" sz="1600" dirty="0"/>
              <a:t> </a:t>
            </a:r>
            <a:r>
              <a:rPr lang="ru-RU" sz="1600" dirty="0" err="1"/>
              <a:t>подходящи</a:t>
            </a:r>
            <a:r>
              <a:rPr lang="ru-RU" sz="1600" dirty="0"/>
              <a:t> средства за диагностика или проверка и оценка на </a:t>
            </a:r>
            <a:r>
              <a:rPr lang="ru-RU" sz="1600" dirty="0" err="1"/>
              <a:t>постигнатите</a:t>
            </a:r>
            <a:r>
              <a:rPr lang="ru-RU" sz="1600" dirty="0"/>
              <a:t> от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 </a:t>
            </a:r>
            <a:r>
              <a:rPr lang="ru-RU" sz="1600" dirty="0" err="1"/>
              <a:t>резултати</a:t>
            </a:r>
            <a:r>
              <a:rPr lang="ru-RU" sz="1600" dirty="0"/>
              <a:t> и </a:t>
            </a:r>
            <a:r>
              <a:rPr lang="ru-RU" sz="1600" dirty="0" err="1"/>
              <a:t>запознава</a:t>
            </a:r>
            <a:r>
              <a:rPr lang="ru-RU" sz="1600" dirty="0"/>
              <a:t> </a:t>
            </a:r>
            <a:r>
              <a:rPr lang="ru-RU" sz="1600" dirty="0" err="1"/>
              <a:t>родителите</a:t>
            </a:r>
            <a:r>
              <a:rPr lang="ru-RU" sz="1600" dirty="0"/>
              <a:t> с </a:t>
            </a:r>
            <a:r>
              <a:rPr lang="ru-RU" sz="1600" dirty="0" err="1"/>
              <a:t>тях</a:t>
            </a:r>
            <a:r>
              <a:rPr lang="ru-RU" sz="1600" dirty="0" smtClean="0"/>
              <a:t>.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В </a:t>
            </a:r>
            <a:r>
              <a:rPr lang="ru-RU" sz="1400" b="1" dirty="0"/>
              <a:t>хода на </a:t>
            </a:r>
            <a:r>
              <a:rPr lang="ru-RU" sz="1400" b="1" dirty="0" err="1"/>
              <a:t>учебната</a:t>
            </a:r>
            <a:r>
              <a:rPr lang="ru-RU" sz="1400" b="1" dirty="0"/>
              <a:t> година </a:t>
            </a:r>
            <a:r>
              <a:rPr lang="ru-RU" sz="1400" b="1" dirty="0" err="1"/>
              <a:t>използвам</a:t>
            </a:r>
            <a:r>
              <a:rPr lang="ru-RU" sz="1400" b="1" dirty="0"/>
              <a:t> </a:t>
            </a:r>
            <a:r>
              <a:rPr lang="ru-RU" sz="1400" b="1" dirty="0" err="1"/>
              <a:t>различни</a:t>
            </a:r>
            <a:r>
              <a:rPr lang="ru-RU" sz="1400" b="1" dirty="0"/>
              <a:t> </a:t>
            </a:r>
            <a:r>
              <a:rPr lang="ru-RU" sz="1400" b="1" dirty="0" err="1"/>
              <a:t>методи</a:t>
            </a:r>
            <a:r>
              <a:rPr lang="ru-RU" sz="1400" b="1" dirty="0"/>
              <a:t> за </a:t>
            </a:r>
            <a:r>
              <a:rPr lang="ru-RU" sz="1400" b="1" dirty="0" err="1"/>
              <a:t>оценяване</a:t>
            </a:r>
            <a:r>
              <a:rPr lang="ru-RU" sz="1400" b="1" dirty="0"/>
              <a:t> – </a:t>
            </a:r>
            <a:r>
              <a:rPr lang="ru-RU" sz="1400" b="1" dirty="0" err="1"/>
              <a:t>входни</a:t>
            </a:r>
            <a:r>
              <a:rPr lang="ru-RU" sz="1400" b="1" dirty="0"/>
              <a:t>, </a:t>
            </a:r>
            <a:r>
              <a:rPr lang="ru-RU" sz="1400" b="1" dirty="0" err="1"/>
              <a:t>изходни</a:t>
            </a:r>
            <a:r>
              <a:rPr lang="ru-RU" sz="1400" b="1" dirty="0"/>
              <a:t> нива; </a:t>
            </a:r>
            <a:r>
              <a:rPr lang="ru-RU" sz="1400" b="1" dirty="0" err="1"/>
              <a:t>поставяне</a:t>
            </a:r>
            <a:r>
              <a:rPr lang="ru-RU" sz="1400" b="1" dirty="0"/>
              <a:t> на </a:t>
            </a:r>
            <a:r>
              <a:rPr lang="ru-RU" sz="1400" b="1" dirty="0" err="1"/>
              <a:t>индивидуални</a:t>
            </a:r>
            <a:r>
              <a:rPr lang="ru-RU" sz="1400" b="1" dirty="0"/>
              <a:t> задачи; задачи </a:t>
            </a:r>
            <a:r>
              <a:rPr lang="ru-RU" sz="1400" b="1" dirty="0" err="1"/>
              <a:t>през</a:t>
            </a:r>
            <a:r>
              <a:rPr lang="ru-RU" sz="1400" b="1" dirty="0"/>
              <a:t> </a:t>
            </a:r>
            <a:r>
              <a:rPr lang="ru-RU" sz="1400" b="1" dirty="0" err="1"/>
              <a:t>учебно</a:t>
            </a:r>
            <a:r>
              <a:rPr lang="ru-RU" sz="1400" b="1" dirty="0"/>
              <a:t> </a:t>
            </a:r>
            <a:r>
              <a:rPr lang="ru-RU" sz="1400" b="1" dirty="0" err="1"/>
              <a:t>време</a:t>
            </a:r>
            <a:r>
              <a:rPr lang="ru-RU" sz="1400" b="1" dirty="0"/>
              <a:t> и </a:t>
            </a:r>
            <a:r>
              <a:rPr lang="ru-RU" sz="1400" b="1" dirty="0" err="1"/>
              <a:t>домашна</a:t>
            </a:r>
            <a:r>
              <a:rPr lang="ru-RU" sz="1400" b="1" dirty="0"/>
              <a:t> работа. </a:t>
            </a:r>
            <a:r>
              <a:rPr lang="ru-RU" sz="1400" b="1" dirty="0" err="1" smtClean="0"/>
              <a:t>Изготвям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доклади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входните</a:t>
            </a:r>
            <a:r>
              <a:rPr lang="ru-RU" sz="1400" b="1" dirty="0" smtClean="0"/>
              <a:t> нива и </a:t>
            </a:r>
            <a:r>
              <a:rPr lang="ru-RU" sz="1400" b="1" dirty="0" err="1" smtClean="0"/>
              <a:t>класните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работи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учениците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като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запознавам</a:t>
            </a:r>
            <a:r>
              <a:rPr lang="ru-RU" sz="1400" b="1" dirty="0" smtClean="0"/>
              <a:t> подробно и </a:t>
            </a:r>
            <a:r>
              <a:rPr lang="ru-RU" sz="1400" b="1" dirty="0" err="1" smtClean="0"/>
              <a:t>техните</a:t>
            </a:r>
            <a:r>
              <a:rPr lang="ru-RU" sz="1400" b="1" dirty="0" smtClean="0"/>
              <a:t> родители.</a:t>
            </a:r>
          </a:p>
          <a:p>
            <a:pPr marL="0" indent="0" algn="just">
              <a:buNone/>
            </a:pPr>
            <a:r>
              <a:rPr lang="ru-RU" sz="1600" dirty="0" smtClean="0"/>
              <a:t>3.2</a:t>
            </a:r>
            <a:r>
              <a:rPr lang="ru-RU" sz="1600" dirty="0"/>
              <a:t>. </a:t>
            </a:r>
            <a:r>
              <a:rPr lang="ru-RU" sz="1600" dirty="0" err="1"/>
              <a:t>Анализира</a:t>
            </a:r>
            <a:r>
              <a:rPr lang="ru-RU" sz="1600" dirty="0"/>
              <a:t> </a:t>
            </a:r>
            <a:r>
              <a:rPr lang="ru-RU" sz="1600" dirty="0" err="1"/>
              <a:t>нивото</a:t>
            </a:r>
            <a:r>
              <a:rPr lang="ru-RU" sz="1600" dirty="0"/>
              <a:t> на </a:t>
            </a:r>
            <a:r>
              <a:rPr lang="ru-RU" sz="1600" dirty="0" err="1"/>
              <a:t>усвоените</a:t>
            </a:r>
            <a:r>
              <a:rPr lang="ru-RU" sz="1600" dirty="0"/>
              <a:t> компетентности от страна на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 при </a:t>
            </a:r>
            <a:r>
              <a:rPr lang="ru-RU" sz="1600" dirty="0" err="1"/>
              <a:t>вътрешно</a:t>
            </a:r>
            <a:r>
              <a:rPr lang="ru-RU" sz="1600" dirty="0"/>
              <a:t> и </a:t>
            </a:r>
            <a:r>
              <a:rPr lang="ru-RU" sz="1600" dirty="0" err="1"/>
              <a:t>външно</a:t>
            </a:r>
            <a:r>
              <a:rPr lang="ru-RU" sz="1600" dirty="0"/>
              <a:t> </a:t>
            </a:r>
            <a:r>
              <a:rPr lang="ru-RU" sz="1600" dirty="0" err="1"/>
              <a:t>оценяване</a:t>
            </a:r>
            <a:r>
              <a:rPr lang="ru-RU" sz="1600" dirty="0"/>
              <a:t> и </a:t>
            </a:r>
            <a:r>
              <a:rPr lang="ru-RU" sz="1600" dirty="0" err="1"/>
              <a:t>осигурява</a:t>
            </a:r>
            <a:r>
              <a:rPr lang="ru-RU" sz="1600" dirty="0"/>
              <a:t> </a:t>
            </a:r>
            <a:r>
              <a:rPr lang="ru-RU" sz="1600" dirty="0" err="1"/>
              <a:t>необходимата</a:t>
            </a:r>
            <a:r>
              <a:rPr lang="ru-RU" sz="1600" dirty="0"/>
              <a:t> </a:t>
            </a:r>
            <a:r>
              <a:rPr lang="ru-RU" sz="1600" dirty="0" err="1"/>
              <a:t>подкрепа</a:t>
            </a:r>
            <a:r>
              <a:rPr lang="ru-RU" sz="1600" dirty="0"/>
              <a:t> за личностно развитие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- </a:t>
            </a:r>
            <a:r>
              <a:rPr lang="ru-RU" sz="1400" b="1" dirty="0" smtClean="0"/>
              <a:t>За </a:t>
            </a:r>
            <a:r>
              <a:rPr lang="ru-RU" sz="1400" b="1" dirty="0"/>
              <a:t>целите на анализа на </a:t>
            </a:r>
            <a:r>
              <a:rPr lang="ru-RU" sz="1400" b="1" dirty="0" err="1"/>
              <a:t>нивото</a:t>
            </a:r>
            <a:r>
              <a:rPr lang="ru-RU" sz="1400" b="1" dirty="0"/>
              <a:t> на </a:t>
            </a:r>
            <a:r>
              <a:rPr lang="ru-RU" sz="1400" b="1" dirty="0" err="1"/>
              <a:t>усвоени</a:t>
            </a:r>
            <a:r>
              <a:rPr lang="ru-RU" sz="1400" b="1" dirty="0"/>
              <a:t> компетентности от страна на </a:t>
            </a:r>
            <a:r>
              <a:rPr lang="ru-RU" sz="1400" b="1" dirty="0" err="1"/>
              <a:t>учениците</a:t>
            </a:r>
            <a:r>
              <a:rPr lang="ru-RU" sz="1400" b="1" dirty="0"/>
              <a:t> и </a:t>
            </a:r>
            <a:r>
              <a:rPr lang="ru-RU" sz="1400" b="1" dirty="0" err="1"/>
              <a:t>осигуряване</a:t>
            </a:r>
            <a:r>
              <a:rPr lang="ru-RU" sz="1400" b="1" dirty="0"/>
              <a:t> на постоянна </a:t>
            </a:r>
            <a:r>
              <a:rPr lang="ru-RU" sz="1400" b="1" dirty="0" err="1"/>
              <a:t>подкрепа</a:t>
            </a:r>
            <a:r>
              <a:rPr lang="ru-RU" sz="1400" b="1" dirty="0"/>
              <a:t> за </a:t>
            </a:r>
            <a:r>
              <a:rPr lang="ru-RU" sz="1400" b="1" dirty="0" err="1"/>
              <a:t>тяхното</a:t>
            </a:r>
            <a:r>
              <a:rPr lang="ru-RU" sz="1400" b="1" dirty="0"/>
              <a:t> личностно развитие, </a:t>
            </a:r>
            <a:r>
              <a:rPr lang="ru-RU" sz="1400" b="1" dirty="0" err="1"/>
              <a:t>предприех</a:t>
            </a:r>
            <a:r>
              <a:rPr lang="ru-RU" sz="1400" b="1" dirty="0"/>
              <a:t> </a:t>
            </a:r>
            <a:r>
              <a:rPr lang="ru-RU" sz="1400" b="1" dirty="0" err="1"/>
              <a:t>следните</a:t>
            </a:r>
            <a:r>
              <a:rPr lang="ru-RU" sz="1400" b="1" dirty="0"/>
              <a:t> </a:t>
            </a:r>
            <a:r>
              <a:rPr lang="ru-RU" sz="1400" b="1" dirty="0" smtClean="0"/>
              <a:t> </a:t>
            </a:r>
            <a:r>
              <a:rPr lang="ru-RU" sz="1400" b="1" dirty="0" err="1"/>
              <a:t>ключови</a:t>
            </a:r>
            <a:r>
              <a:rPr lang="ru-RU" sz="1400" b="1" dirty="0"/>
              <a:t> </a:t>
            </a:r>
            <a:r>
              <a:rPr lang="ru-RU" sz="1400" b="1" dirty="0" err="1"/>
              <a:t>дейности</a:t>
            </a:r>
            <a:r>
              <a:rPr lang="ru-RU" sz="1400" b="1" dirty="0"/>
              <a:t>: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/>
              <a:t>Перманентен </a:t>
            </a:r>
            <a:r>
              <a:rPr lang="ru-RU" sz="1400" b="1" dirty="0"/>
              <a:t>анализ на </a:t>
            </a:r>
            <a:r>
              <a:rPr lang="ru-RU" sz="1400" b="1" dirty="0" err="1"/>
              <a:t>вътрешното</a:t>
            </a:r>
            <a:r>
              <a:rPr lang="ru-RU" sz="1400" b="1" dirty="0"/>
              <a:t> и </a:t>
            </a:r>
            <a:r>
              <a:rPr lang="ru-RU" sz="1400" b="1" dirty="0" err="1"/>
              <a:t>външно</a:t>
            </a:r>
            <a:r>
              <a:rPr lang="ru-RU" sz="1400" b="1" dirty="0"/>
              <a:t> </a:t>
            </a:r>
            <a:r>
              <a:rPr lang="ru-RU" sz="1400" b="1" dirty="0" err="1"/>
              <a:t>оценяване</a:t>
            </a:r>
            <a:r>
              <a:rPr lang="ru-RU" sz="1400" b="1" dirty="0"/>
              <a:t> /НВО и ДЗИ/ на база </a:t>
            </a:r>
            <a:r>
              <a:rPr lang="ru-RU" sz="1400" b="1" dirty="0" err="1"/>
              <a:t>постигнатите</a:t>
            </a:r>
            <a:r>
              <a:rPr lang="ru-RU" sz="1400" b="1" dirty="0"/>
              <a:t> </a:t>
            </a:r>
            <a:r>
              <a:rPr lang="ru-RU" sz="1400" b="1" dirty="0" err="1"/>
              <a:t>резултати</a:t>
            </a:r>
            <a:r>
              <a:rPr lang="ru-RU" sz="1400" b="1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ru-RU" sz="1400" b="1" dirty="0" err="1"/>
              <a:t>Контрол</a:t>
            </a:r>
            <a:r>
              <a:rPr lang="ru-RU" sz="1400" b="1" dirty="0"/>
              <a:t> на </a:t>
            </a:r>
            <a:r>
              <a:rPr lang="ru-RU" sz="1400" b="1" dirty="0" err="1"/>
              <a:t>резултатите</a:t>
            </a:r>
            <a:r>
              <a:rPr lang="ru-RU" sz="1400" b="1" dirty="0"/>
              <a:t> и </a:t>
            </a:r>
            <a:r>
              <a:rPr lang="ru-RU" sz="1400" b="1" dirty="0" err="1"/>
              <a:t>предприемане</a:t>
            </a:r>
            <a:r>
              <a:rPr lang="ru-RU" sz="1400" b="1" dirty="0"/>
              <a:t> на </a:t>
            </a:r>
            <a:r>
              <a:rPr lang="ru-RU" sz="1400" b="1" dirty="0" err="1"/>
              <a:t>коригиращи</a:t>
            </a:r>
            <a:r>
              <a:rPr lang="ru-RU" sz="1400" b="1" dirty="0"/>
              <a:t> действия.</a:t>
            </a:r>
          </a:p>
          <a:p>
            <a:pPr marL="342900" indent="-342900" algn="just">
              <a:buAutoNum type="arabicPeriod"/>
            </a:pPr>
            <a:r>
              <a:rPr lang="ru-RU" sz="1400" b="1" dirty="0" err="1" smtClean="0"/>
              <a:t>Последващ</a:t>
            </a:r>
            <a:r>
              <a:rPr lang="ru-RU" sz="1400" b="1" dirty="0" smtClean="0"/>
              <a:t> </a:t>
            </a:r>
            <a:r>
              <a:rPr lang="ru-RU" sz="1400" b="1" dirty="0"/>
              <a:t>анализ и оценка на </a:t>
            </a:r>
            <a:r>
              <a:rPr lang="ru-RU" sz="1400" b="1" dirty="0" err="1"/>
              <a:t>ефективността</a:t>
            </a:r>
            <a:r>
              <a:rPr lang="ru-RU" sz="1400" b="1" dirty="0"/>
              <a:t> на </a:t>
            </a:r>
            <a:r>
              <a:rPr lang="ru-RU" sz="1400" b="1" dirty="0" err="1"/>
              <a:t>предприетите</a:t>
            </a:r>
            <a:r>
              <a:rPr lang="ru-RU" sz="1400" b="1" dirty="0"/>
              <a:t> действия и повторно </a:t>
            </a:r>
            <a:r>
              <a:rPr lang="ru-RU" sz="1400" b="1" dirty="0" err="1" smtClean="0"/>
              <a:t>планиране</a:t>
            </a:r>
            <a:r>
              <a:rPr lang="ru-RU" sz="1400" b="1" dirty="0" smtClean="0"/>
              <a:t>.</a:t>
            </a:r>
          </a:p>
          <a:p>
            <a:pPr marL="0" indent="0" algn="just">
              <a:buNone/>
            </a:pPr>
            <a:r>
              <a:rPr lang="ru-RU" sz="1600" dirty="0" smtClean="0"/>
              <a:t>3.3. </a:t>
            </a:r>
            <a:r>
              <a:rPr lang="ru-RU" sz="1600" dirty="0" err="1" smtClean="0"/>
              <a:t>Осигурява</a:t>
            </a:r>
            <a:r>
              <a:rPr lang="ru-RU" sz="1600" dirty="0" smtClean="0"/>
              <a:t> информация за </a:t>
            </a:r>
            <a:r>
              <a:rPr lang="ru-RU" sz="1600" dirty="0" err="1" smtClean="0"/>
              <a:t>индивидуалното</a:t>
            </a:r>
            <a:r>
              <a:rPr lang="ru-RU" sz="1600" dirty="0" smtClean="0"/>
              <a:t> развитие и за </a:t>
            </a:r>
            <a:r>
              <a:rPr lang="ru-RU" sz="1600" dirty="0" err="1" smtClean="0"/>
              <a:t>постигнатите</a:t>
            </a:r>
            <a:r>
              <a:rPr lang="ru-RU" sz="1600" dirty="0" smtClean="0"/>
              <a:t> </a:t>
            </a:r>
            <a:r>
              <a:rPr lang="ru-RU" sz="1600" dirty="0" err="1" smtClean="0"/>
              <a:t>резултати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предлага</a:t>
            </a:r>
            <a:r>
              <a:rPr lang="ru-RU" sz="1600" dirty="0" smtClean="0"/>
              <a:t> мерки за </a:t>
            </a:r>
            <a:r>
              <a:rPr lang="ru-RU" sz="1600" dirty="0" err="1" smtClean="0"/>
              <a:t>подобряването</a:t>
            </a:r>
            <a:r>
              <a:rPr lang="ru-RU" sz="1600" dirty="0" smtClean="0"/>
              <a:t> им и </a:t>
            </a:r>
            <a:r>
              <a:rPr lang="ru-RU" sz="1600" dirty="0" err="1" smtClean="0"/>
              <a:t>информира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родителите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 smtClean="0"/>
              <a:t>- </a:t>
            </a:r>
            <a:r>
              <a:rPr lang="ru-RU" sz="1400" b="1" dirty="0" err="1" smtClean="0"/>
              <a:t>Родителите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играят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основна</a:t>
            </a:r>
            <a:r>
              <a:rPr lang="ru-RU" sz="1400" b="1" dirty="0" smtClean="0"/>
              <a:t> роля за успеха на </a:t>
            </a:r>
            <a:r>
              <a:rPr lang="ru-RU" sz="1400" b="1" dirty="0" err="1" smtClean="0"/>
              <a:t>учениците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тяхното</a:t>
            </a:r>
            <a:r>
              <a:rPr lang="ru-RU" sz="1400" b="1" dirty="0" smtClean="0"/>
              <a:t> личностно развитие. За </a:t>
            </a:r>
            <a:r>
              <a:rPr lang="ru-RU" sz="1400" b="1" dirty="0" err="1" smtClean="0"/>
              <a:t>тази</a:t>
            </a:r>
            <a:r>
              <a:rPr lang="ru-RU" sz="1400" b="1" dirty="0" smtClean="0"/>
              <a:t> цел  </a:t>
            </a:r>
            <a:r>
              <a:rPr lang="ru-RU" sz="1400" b="1" dirty="0" err="1" smtClean="0"/>
              <a:t>организирам</a:t>
            </a:r>
            <a:r>
              <a:rPr lang="ru-RU" sz="1400" b="1" dirty="0" smtClean="0"/>
              <a:t>  </a:t>
            </a:r>
            <a:r>
              <a:rPr lang="ru-RU" sz="1400" b="1" dirty="0" err="1"/>
              <a:t>родителски</a:t>
            </a:r>
            <a:r>
              <a:rPr lang="ru-RU" sz="1400" b="1" dirty="0"/>
              <a:t> </a:t>
            </a:r>
            <a:r>
              <a:rPr lang="ru-RU" sz="1400" b="1" dirty="0" err="1"/>
              <a:t>срещи</a:t>
            </a:r>
            <a:r>
              <a:rPr lang="ru-RU" sz="1400" b="1" dirty="0"/>
              <a:t>, </a:t>
            </a:r>
            <a:r>
              <a:rPr lang="ru-RU" sz="1400" b="1" dirty="0" err="1"/>
              <a:t>открити</a:t>
            </a:r>
            <a:r>
              <a:rPr lang="ru-RU" sz="1400" b="1" dirty="0"/>
              <a:t> </a:t>
            </a:r>
            <a:r>
              <a:rPr lang="ru-RU" sz="1400" b="1" dirty="0" err="1"/>
              <a:t>уроци</a:t>
            </a:r>
            <a:r>
              <a:rPr lang="ru-RU" sz="1400" b="1" dirty="0"/>
              <a:t>, </a:t>
            </a:r>
            <a:r>
              <a:rPr lang="ru-RU" sz="1400" b="1" dirty="0" err="1"/>
              <a:t>индивидуални</a:t>
            </a:r>
            <a:r>
              <a:rPr lang="ru-RU" sz="1400" b="1" dirty="0"/>
              <a:t> </a:t>
            </a:r>
            <a:r>
              <a:rPr lang="ru-RU" sz="1400" b="1" dirty="0" err="1"/>
              <a:t>срещи</a:t>
            </a:r>
            <a:r>
              <a:rPr lang="ru-RU" sz="1400" b="1" dirty="0"/>
              <a:t>. </a:t>
            </a:r>
            <a:r>
              <a:rPr lang="ru-RU" sz="1400" b="1" dirty="0" smtClean="0"/>
              <a:t>Като </a:t>
            </a:r>
            <a:r>
              <a:rPr lang="ru-RU" sz="1400" b="1" dirty="0" err="1" smtClean="0"/>
              <a:t>класен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ръководител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в постоянен контакт на телефон, </a:t>
            </a:r>
            <a:r>
              <a:rPr lang="ru-RU" sz="1400" b="1" dirty="0" err="1" smtClean="0"/>
              <a:t>вайбър</a:t>
            </a:r>
            <a:r>
              <a:rPr lang="ru-RU" sz="1400" b="1" dirty="0" smtClean="0"/>
              <a:t>  и </a:t>
            </a:r>
            <a:r>
              <a:rPr lang="ru-RU" sz="1400" b="1" dirty="0" err="1" smtClean="0"/>
              <a:t>имейл</a:t>
            </a:r>
            <a:r>
              <a:rPr lang="ru-RU" sz="1400" b="1" dirty="0" smtClean="0"/>
              <a:t> с родители и </a:t>
            </a:r>
            <a:r>
              <a:rPr lang="ru-RU" sz="1400" b="1" dirty="0" err="1" smtClean="0"/>
              <a:t>ученици</a:t>
            </a:r>
            <a:r>
              <a:rPr lang="ru-RU" sz="1400" b="1" dirty="0" smtClean="0"/>
              <a:t>.</a:t>
            </a:r>
          </a:p>
          <a:p>
            <a:pPr marL="0" indent="0">
              <a:buNone/>
            </a:pPr>
            <a:endParaRPr lang="ru-RU" sz="900" b="1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342900" indent="-342900">
              <a:buAutoNum type="arabicPeriod"/>
            </a:pPr>
            <a:endParaRPr lang="ru-RU" sz="900" dirty="0"/>
          </a:p>
          <a:p>
            <a:pPr>
              <a:buFontTx/>
              <a:buChar char="-"/>
            </a:pPr>
            <a:endParaRPr lang="ru-RU" sz="900" b="1" dirty="0"/>
          </a:p>
          <a:p>
            <a:pPr marL="0" indent="0">
              <a:buNone/>
            </a:pPr>
            <a:endParaRPr lang="ru-RU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19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СЪДЪРЖАНИЕ:</a:t>
            </a:r>
            <a:endParaRPr lang="en-US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bg-BG" sz="2400" b="1" dirty="0">
                <a:latin typeface="Comic Sans MS" panose="030F0702030302020204" pitchFamily="66" charset="0"/>
              </a:rPr>
              <a:t>Представяне;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А</a:t>
            </a:r>
            <a:r>
              <a:rPr lang="en-US" sz="2400" b="1" dirty="0">
                <a:latin typeface="Comic Sans MS" panose="030F0702030302020204" pitchFamily="66" charset="0"/>
              </a:rPr>
              <a:t>) </a:t>
            </a:r>
            <a:r>
              <a:rPr lang="bg-BG" sz="2400" b="1" dirty="0">
                <a:latin typeface="Comic Sans MS" panose="030F0702030302020204" pitchFamily="66" charset="0"/>
              </a:rPr>
              <a:t>С</a:t>
            </a:r>
            <a:r>
              <a:rPr lang="ru-RU" sz="2400" b="1" dirty="0" err="1">
                <a:latin typeface="Comic Sans MS" panose="030F0702030302020204" pitchFamily="66" charset="0"/>
              </a:rPr>
              <a:t>ъответствие</a:t>
            </a:r>
            <a:r>
              <a:rPr lang="ru-RU" sz="2400" b="1" dirty="0">
                <a:latin typeface="Comic Sans MS" panose="030F0702030302020204" pitchFamily="66" charset="0"/>
              </a:rPr>
              <a:t> с </a:t>
            </a:r>
            <a:r>
              <a:rPr lang="ru-RU" sz="2400" b="1" dirty="0" err="1">
                <a:latin typeface="Comic Sans MS" panose="030F0702030302020204" pitchFamily="66" charset="0"/>
              </a:rPr>
              <a:t>изискванията</a:t>
            </a:r>
            <a:r>
              <a:rPr lang="ru-RU" sz="2400" b="1" dirty="0">
                <a:latin typeface="Comic Sans MS" panose="030F0702030302020204" pitchFamily="66" charset="0"/>
              </a:rPr>
              <a:t> на </a:t>
            </a:r>
          </a:p>
          <a:p>
            <a:pPr marL="0" lv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длъжността</a:t>
            </a:r>
            <a:r>
              <a:rPr lang="ru-RU" sz="2400" b="1" dirty="0">
                <a:latin typeface="Comic Sans MS" panose="030F0702030302020204" pitchFamily="66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Comic Sans MS" panose="030F0702030302020204" pitchFamily="66" charset="0"/>
              </a:rPr>
              <a:t> Б</a:t>
            </a:r>
            <a:r>
              <a:rPr lang="en-US" sz="2400" b="1" dirty="0">
                <a:latin typeface="Comic Sans MS" panose="030F0702030302020204" pitchFamily="66" charset="0"/>
              </a:rPr>
              <a:t>)</a:t>
            </a:r>
            <a:r>
              <a:rPr lang="ru-RU" sz="2400" b="1" dirty="0">
                <a:latin typeface="Comic Sans MS" panose="030F0702030302020204" pitchFamily="66" charset="0"/>
              </a:rPr>
              <a:t> Области на </a:t>
            </a:r>
            <a:r>
              <a:rPr lang="ru-RU" sz="2400" b="1" dirty="0" err="1">
                <a:latin typeface="Comic Sans MS" panose="030F0702030302020204" pitchFamily="66" charset="0"/>
              </a:rPr>
              <a:t>компетентност</a:t>
            </a:r>
            <a:r>
              <a:rPr lang="ru-RU" sz="2400" b="1" dirty="0">
                <a:latin typeface="Comic Sans MS" panose="030F0702030302020204" pitchFamily="66" charset="0"/>
              </a:rPr>
              <a:t> и критерии по </a:t>
            </a:r>
            <a:r>
              <a:rPr lang="ru-RU" sz="2400" b="1" dirty="0" err="1">
                <a:latin typeface="Comic Sans MS" panose="030F0702030302020204" pitchFamily="66" charset="0"/>
              </a:rPr>
              <a:t>тях</a:t>
            </a:r>
            <a:r>
              <a:rPr lang="ru-RU" sz="2400" b="1" dirty="0">
                <a:latin typeface="Comic Sans MS" panose="030F0702030302020204" pitchFamily="66" charset="0"/>
              </a:rPr>
              <a:t>;</a:t>
            </a:r>
            <a:endParaRPr lang="bg-BG" sz="2400" b="1" dirty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400" b="1" dirty="0">
                <a:latin typeface="Comic Sans MS" panose="030F0702030302020204" pitchFamily="66" charset="0"/>
              </a:rPr>
              <a:t> Информация за връзка.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61639" y="470516"/>
            <a:ext cx="8265111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4. Управление на </a:t>
            </a:r>
            <a:r>
              <a:rPr lang="ru-RU" sz="2800" dirty="0" err="1"/>
              <a:t>групата</a:t>
            </a:r>
            <a:r>
              <a:rPr lang="ru-RU" sz="2800" dirty="0"/>
              <a:t>/</a:t>
            </a:r>
            <a:r>
              <a:rPr lang="ru-RU" sz="2800" dirty="0" err="1"/>
              <a:t>класа</a:t>
            </a:r>
            <a:r>
              <a:rPr lang="ru-RU" sz="2800" dirty="0" smtClean="0"/>
              <a:t>:</a:t>
            </a:r>
          </a:p>
          <a:p>
            <a:r>
              <a:rPr lang="ru-RU" sz="1600" dirty="0" smtClean="0"/>
              <a:t>4.1</a:t>
            </a:r>
            <a:r>
              <a:rPr lang="ru-RU" sz="1600" dirty="0"/>
              <a:t>. </a:t>
            </a:r>
            <a:r>
              <a:rPr lang="ru-RU" sz="1600" dirty="0" err="1"/>
              <a:t>Ръководи</a:t>
            </a:r>
            <a:r>
              <a:rPr lang="ru-RU" sz="1600" dirty="0"/>
              <a:t>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 и </a:t>
            </a:r>
            <a:r>
              <a:rPr lang="ru-RU" sz="1600" dirty="0" err="1"/>
              <a:t>споделя</a:t>
            </a:r>
            <a:r>
              <a:rPr lang="ru-RU" sz="1600" dirty="0"/>
              <a:t> </a:t>
            </a:r>
            <a:r>
              <a:rPr lang="ru-RU" sz="1600" dirty="0" err="1"/>
              <a:t>отговорността</a:t>
            </a:r>
            <a:r>
              <a:rPr lang="ru-RU" sz="1600" dirty="0"/>
              <a:t> за </a:t>
            </a:r>
            <a:r>
              <a:rPr lang="ru-RU" sz="1600" dirty="0" err="1"/>
              <a:t>тях</a:t>
            </a:r>
            <a:r>
              <a:rPr lang="ru-RU" sz="1600" dirty="0"/>
              <a:t> в </a:t>
            </a:r>
            <a:r>
              <a:rPr lang="ru-RU" sz="1600" dirty="0" err="1"/>
              <a:t>съответствие</a:t>
            </a:r>
            <a:r>
              <a:rPr lang="ru-RU" sz="1600" dirty="0"/>
              <a:t> с </a:t>
            </a:r>
            <a:r>
              <a:rPr lang="ru-RU" sz="1600" dirty="0" err="1"/>
              <a:t>етичния</a:t>
            </a:r>
            <a:r>
              <a:rPr lang="ru-RU" sz="1600" dirty="0"/>
              <a:t> кодекс на </a:t>
            </a:r>
            <a:r>
              <a:rPr lang="ru-RU" sz="1600" dirty="0" err="1"/>
              <a:t>общността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algn="just"/>
            <a:r>
              <a:rPr lang="ru-RU" sz="1400" b="1" dirty="0" err="1"/>
              <a:t>Училищният</a:t>
            </a:r>
            <a:r>
              <a:rPr lang="ru-RU" sz="1400" b="1" dirty="0"/>
              <a:t> тормоз и </a:t>
            </a:r>
            <a:r>
              <a:rPr lang="ru-RU" sz="1400" b="1" dirty="0" err="1"/>
              <a:t>несигурната</a:t>
            </a:r>
            <a:r>
              <a:rPr lang="ru-RU" sz="1400" b="1" dirty="0"/>
              <a:t> </a:t>
            </a:r>
            <a:r>
              <a:rPr lang="ru-RU" sz="1400" b="1" dirty="0" err="1"/>
              <a:t>училищна</a:t>
            </a:r>
            <a:r>
              <a:rPr lang="ru-RU" sz="1400" b="1" dirty="0"/>
              <a:t> среда </a:t>
            </a:r>
            <a:r>
              <a:rPr lang="ru-RU" sz="1400" b="1" dirty="0" err="1"/>
              <a:t>са</a:t>
            </a:r>
            <a:r>
              <a:rPr lang="ru-RU" sz="1400" b="1" dirty="0"/>
              <a:t> </a:t>
            </a:r>
            <a:r>
              <a:rPr lang="ru-RU" sz="1400" b="1" dirty="0" err="1"/>
              <a:t>една</a:t>
            </a:r>
            <a:r>
              <a:rPr lang="ru-RU" sz="1400" b="1" dirty="0"/>
              <a:t> от причините за </a:t>
            </a:r>
            <a:r>
              <a:rPr lang="ru-RU" sz="1400" b="1" dirty="0" err="1"/>
              <a:t>ранно</a:t>
            </a:r>
            <a:r>
              <a:rPr lang="ru-RU" sz="1400" b="1" dirty="0"/>
              <a:t> </a:t>
            </a:r>
            <a:r>
              <a:rPr lang="ru-RU" sz="1400" b="1" dirty="0" err="1"/>
              <a:t>отпадане</a:t>
            </a:r>
            <a:r>
              <a:rPr lang="ru-RU" sz="1400" b="1" dirty="0"/>
              <a:t> от </a:t>
            </a:r>
            <a:r>
              <a:rPr lang="ru-RU" sz="1400" b="1" dirty="0" err="1"/>
              <a:t>образователната</a:t>
            </a:r>
            <a:r>
              <a:rPr lang="ru-RU" sz="1400" b="1" dirty="0"/>
              <a:t> система, </a:t>
            </a:r>
            <a:r>
              <a:rPr lang="ru-RU" sz="1400" b="1" dirty="0" err="1"/>
              <a:t>намаляване</a:t>
            </a:r>
            <a:r>
              <a:rPr lang="ru-RU" sz="1400" b="1" dirty="0"/>
              <a:t> на </a:t>
            </a:r>
            <a:r>
              <a:rPr lang="ru-RU" sz="1400" b="1" dirty="0" err="1"/>
              <a:t>посещаемостта</a:t>
            </a:r>
            <a:r>
              <a:rPr lang="ru-RU" sz="1400" b="1" dirty="0"/>
              <a:t>, </a:t>
            </a:r>
            <a:r>
              <a:rPr lang="ru-RU" sz="1400" b="1" dirty="0" err="1"/>
              <a:t>влошаване</a:t>
            </a:r>
            <a:r>
              <a:rPr lang="ru-RU" sz="1400" b="1" dirty="0"/>
              <a:t> на </a:t>
            </a:r>
            <a:r>
              <a:rPr lang="ru-RU" sz="1400" b="1" dirty="0" err="1"/>
              <a:t>резултатите</a:t>
            </a:r>
            <a:r>
              <a:rPr lang="ru-RU" sz="1400" b="1" dirty="0"/>
              <a:t> на </a:t>
            </a:r>
            <a:r>
              <a:rPr lang="ru-RU" sz="1400" b="1" dirty="0" err="1"/>
              <a:t>учениците</a:t>
            </a:r>
            <a:r>
              <a:rPr lang="ru-RU" sz="1400" b="1" dirty="0"/>
              <a:t> и </a:t>
            </a:r>
            <a:r>
              <a:rPr lang="ru-RU" sz="1400" b="1" dirty="0" err="1"/>
              <a:t>имат</a:t>
            </a:r>
            <a:r>
              <a:rPr lang="ru-RU" sz="1400" b="1" dirty="0"/>
              <a:t> </a:t>
            </a:r>
            <a:r>
              <a:rPr lang="ru-RU" sz="1400" b="1" dirty="0" err="1"/>
              <a:t>значими</a:t>
            </a:r>
            <a:r>
              <a:rPr lang="ru-RU" sz="1400" b="1" dirty="0"/>
              <a:t> </a:t>
            </a:r>
            <a:r>
              <a:rPr lang="ru-RU" sz="1400" b="1" dirty="0" err="1"/>
              <a:t>социално-икономически</a:t>
            </a:r>
            <a:r>
              <a:rPr lang="ru-RU" sz="1400" b="1" dirty="0"/>
              <a:t> </a:t>
            </a:r>
            <a:r>
              <a:rPr lang="ru-RU" sz="1400" b="1" dirty="0" err="1"/>
              <a:t>ефекти</a:t>
            </a:r>
            <a:r>
              <a:rPr lang="ru-RU" sz="1400" b="1" dirty="0"/>
              <a:t>. А знаем, че </a:t>
            </a:r>
            <a:r>
              <a:rPr lang="ru-RU" sz="1400" b="1" dirty="0" err="1"/>
              <a:t>образованието</a:t>
            </a:r>
            <a:r>
              <a:rPr lang="ru-RU" sz="1400" b="1" dirty="0"/>
              <a:t> е от </a:t>
            </a:r>
            <a:r>
              <a:rPr lang="ru-RU" sz="1400" b="1" dirty="0" err="1"/>
              <a:t>ключово</a:t>
            </a:r>
            <a:r>
              <a:rPr lang="ru-RU" sz="1400" b="1" dirty="0"/>
              <a:t> значение за </a:t>
            </a:r>
            <a:r>
              <a:rPr lang="ru-RU" sz="1400" b="1" dirty="0" err="1"/>
              <a:t>последваща</a:t>
            </a:r>
            <a:r>
              <a:rPr lang="ru-RU" sz="1400" b="1" dirty="0"/>
              <a:t> </a:t>
            </a:r>
            <a:r>
              <a:rPr lang="ru-RU" sz="1400" b="1" dirty="0" err="1"/>
              <a:t>професионална</a:t>
            </a:r>
            <a:r>
              <a:rPr lang="ru-RU" sz="1400" b="1" dirty="0"/>
              <a:t> реализация на </a:t>
            </a:r>
            <a:r>
              <a:rPr lang="ru-RU" sz="1400" b="1" dirty="0" err="1"/>
              <a:t>всеки</a:t>
            </a:r>
            <a:r>
              <a:rPr lang="ru-RU" sz="1400" b="1" dirty="0"/>
              <a:t> </a:t>
            </a:r>
            <a:r>
              <a:rPr lang="ru-RU" sz="1400" b="1" dirty="0" err="1"/>
              <a:t>човек</a:t>
            </a:r>
            <a:r>
              <a:rPr lang="ru-RU" sz="1400" b="1" dirty="0"/>
              <a:t> и </a:t>
            </a:r>
            <a:r>
              <a:rPr lang="ru-RU" sz="1400" b="1" dirty="0" err="1"/>
              <a:t>просперитета</a:t>
            </a:r>
            <a:r>
              <a:rPr lang="ru-RU" sz="1400" b="1" dirty="0"/>
              <a:t> на </a:t>
            </a:r>
            <a:r>
              <a:rPr lang="ru-RU" sz="1400" b="1" dirty="0" err="1"/>
              <a:t>обществата</a:t>
            </a:r>
            <a:r>
              <a:rPr lang="ru-RU" sz="1400" b="1" dirty="0"/>
              <a:t>. </a:t>
            </a:r>
            <a:r>
              <a:rPr lang="ru-RU" sz="1400" b="1" dirty="0" err="1"/>
              <a:t>Всеки</a:t>
            </a:r>
            <a:r>
              <a:rPr lang="ru-RU" sz="1400" b="1" dirty="0"/>
              <a:t> </a:t>
            </a:r>
            <a:r>
              <a:rPr lang="ru-RU" sz="1400" b="1" dirty="0" err="1"/>
              <a:t>ден</a:t>
            </a:r>
            <a:r>
              <a:rPr lang="ru-RU" sz="1400" b="1" dirty="0"/>
              <a:t> говоря с </a:t>
            </a:r>
            <a:r>
              <a:rPr lang="ru-RU" sz="1400" b="1" dirty="0" err="1"/>
              <a:t>моите</a:t>
            </a:r>
            <a:r>
              <a:rPr lang="ru-RU" sz="1400" b="1" dirty="0"/>
              <a:t> </a:t>
            </a:r>
            <a:r>
              <a:rPr lang="ru-RU" sz="1400" b="1" dirty="0" err="1"/>
              <a:t>ученици</a:t>
            </a:r>
            <a:r>
              <a:rPr lang="ru-RU" sz="1400" b="1" dirty="0"/>
              <a:t> за </a:t>
            </a:r>
            <a:r>
              <a:rPr lang="ru-RU" sz="1400" b="1" dirty="0" err="1"/>
              <a:t>спазването</a:t>
            </a:r>
            <a:r>
              <a:rPr lang="ru-RU" sz="1400" b="1" dirty="0"/>
              <a:t> на </a:t>
            </a:r>
            <a:r>
              <a:rPr lang="ru-RU" sz="1400" b="1" dirty="0" err="1"/>
              <a:t>правилата</a:t>
            </a:r>
            <a:r>
              <a:rPr lang="ru-RU" sz="1400" b="1" dirty="0"/>
              <a:t> в училище , за </a:t>
            </a:r>
            <a:r>
              <a:rPr lang="ru-RU" sz="1400" b="1" dirty="0" err="1"/>
              <a:t>етичните</a:t>
            </a:r>
            <a:r>
              <a:rPr lang="ru-RU" sz="1400" b="1" dirty="0"/>
              <a:t> </a:t>
            </a:r>
            <a:r>
              <a:rPr lang="ru-RU" sz="1400" b="1" dirty="0" err="1"/>
              <a:t>норми</a:t>
            </a:r>
            <a:r>
              <a:rPr lang="ru-RU" sz="1400" b="1" dirty="0"/>
              <a:t> в училище и за </a:t>
            </a:r>
            <a:r>
              <a:rPr lang="ru-RU" sz="1400" b="1" dirty="0" err="1"/>
              <a:t>общочовешките</a:t>
            </a:r>
            <a:r>
              <a:rPr lang="ru-RU" sz="1400" b="1" dirty="0"/>
              <a:t> ценности и поведение на </a:t>
            </a:r>
            <a:r>
              <a:rPr lang="ru-RU" sz="1400" b="1" dirty="0" err="1"/>
              <a:t>обществени</a:t>
            </a:r>
            <a:r>
              <a:rPr lang="ru-RU" sz="1400" b="1" dirty="0"/>
              <a:t> места</a:t>
            </a:r>
            <a:r>
              <a:rPr lang="ru-RU" sz="1400" b="1" dirty="0" smtClean="0"/>
              <a:t>.</a:t>
            </a:r>
          </a:p>
          <a:p>
            <a:endParaRPr lang="ru-RU" sz="1400" b="1" dirty="0"/>
          </a:p>
          <a:p>
            <a:r>
              <a:rPr lang="ru-RU" sz="1600" dirty="0"/>
              <a:t>4.2. </a:t>
            </a:r>
            <a:r>
              <a:rPr lang="ru-RU" sz="1600" dirty="0" err="1"/>
              <a:t>Възпитава</a:t>
            </a:r>
            <a:r>
              <a:rPr lang="ru-RU" sz="1600" dirty="0"/>
              <a:t> и </a:t>
            </a:r>
            <a:r>
              <a:rPr lang="ru-RU" sz="1600" dirty="0" err="1"/>
              <a:t>формира</a:t>
            </a:r>
            <a:r>
              <a:rPr lang="ru-RU" sz="1600" dirty="0"/>
              <a:t> </a:t>
            </a:r>
            <a:r>
              <a:rPr lang="ru-RU" sz="1600" dirty="0" err="1"/>
              <a:t>гражданска</a:t>
            </a:r>
            <a:r>
              <a:rPr lang="ru-RU" sz="1600" dirty="0"/>
              <a:t> позиция: </a:t>
            </a:r>
            <a:r>
              <a:rPr lang="ru-RU" sz="1600" dirty="0" err="1"/>
              <a:t>окуражава</a:t>
            </a:r>
            <a:r>
              <a:rPr lang="ru-RU" sz="1600" dirty="0"/>
              <a:t> </a:t>
            </a:r>
            <a:r>
              <a:rPr lang="ru-RU" sz="1600" dirty="0" err="1"/>
              <a:t>позитивните</a:t>
            </a:r>
            <a:r>
              <a:rPr lang="ru-RU" sz="1600" dirty="0"/>
              <a:t> прояви, </a:t>
            </a:r>
            <a:r>
              <a:rPr lang="ru-RU" sz="1600" dirty="0" err="1"/>
              <a:t>взаимната</a:t>
            </a:r>
            <a:r>
              <a:rPr lang="ru-RU" sz="1600" dirty="0"/>
              <a:t> </a:t>
            </a:r>
            <a:r>
              <a:rPr lang="ru-RU" sz="1600" dirty="0" err="1"/>
              <a:t>подкрепа</a:t>
            </a:r>
            <a:r>
              <a:rPr lang="ru-RU" sz="1600" dirty="0"/>
              <a:t> и </a:t>
            </a:r>
            <a:r>
              <a:rPr lang="ru-RU" sz="1600" dirty="0" err="1"/>
              <a:t>стремежа</a:t>
            </a:r>
            <a:r>
              <a:rPr lang="ru-RU" sz="1600" dirty="0"/>
              <a:t> </a:t>
            </a:r>
            <a:r>
              <a:rPr lang="ru-RU" sz="1600" dirty="0" err="1"/>
              <a:t>към</a:t>
            </a:r>
            <a:r>
              <a:rPr lang="ru-RU" sz="1600" dirty="0"/>
              <a:t> общ </a:t>
            </a:r>
            <a:r>
              <a:rPr lang="ru-RU" sz="1600" dirty="0" err="1"/>
              <a:t>краен</a:t>
            </a:r>
            <a:r>
              <a:rPr lang="ru-RU" sz="1600" dirty="0"/>
              <a:t> </a:t>
            </a:r>
            <a:r>
              <a:rPr lang="ru-RU" sz="1600" dirty="0" err="1"/>
              <a:t>резултат</a:t>
            </a:r>
            <a:r>
              <a:rPr lang="ru-RU" sz="1600" dirty="0"/>
              <a:t>.   В часа на </a:t>
            </a:r>
            <a:r>
              <a:rPr lang="ru-RU" sz="1600" dirty="0" err="1"/>
              <a:t>класа</a:t>
            </a:r>
            <a:r>
              <a:rPr lang="ru-RU" sz="1600" dirty="0"/>
              <a:t> се </a:t>
            </a:r>
            <a:r>
              <a:rPr lang="ru-RU" sz="1600" dirty="0" err="1"/>
              <a:t>обсъждат</a:t>
            </a:r>
            <a:r>
              <a:rPr lang="ru-RU" sz="1600" dirty="0"/>
              <a:t> теми , </a:t>
            </a:r>
            <a:r>
              <a:rPr lang="ru-RU" sz="1600" dirty="0" err="1"/>
              <a:t>свързани</a:t>
            </a:r>
            <a:r>
              <a:rPr lang="ru-RU" sz="1600" dirty="0"/>
              <a:t> с </a:t>
            </a:r>
            <a:r>
              <a:rPr lang="ru-RU" sz="1600" dirty="0" err="1"/>
              <a:t>определени</a:t>
            </a:r>
            <a:r>
              <a:rPr lang="ru-RU" sz="1600" dirty="0"/>
              <a:t> граждански позиции и/или </a:t>
            </a:r>
            <a:r>
              <a:rPr lang="ru-RU" sz="1600" dirty="0" err="1"/>
              <a:t>проблеми</a:t>
            </a:r>
            <a:r>
              <a:rPr lang="ru-RU" sz="1600" dirty="0"/>
              <a:t>. </a:t>
            </a:r>
          </a:p>
          <a:p>
            <a:endParaRPr lang="ru-RU" sz="1600" dirty="0"/>
          </a:p>
          <a:p>
            <a:pPr algn="just"/>
            <a:r>
              <a:rPr lang="ru-RU" sz="1400" b="1" dirty="0" err="1"/>
              <a:t>Възпитаването</a:t>
            </a:r>
            <a:r>
              <a:rPr lang="ru-RU" sz="1400" b="1" dirty="0"/>
              <a:t> и </a:t>
            </a:r>
            <a:r>
              <a:rPr lang="ru-RU" sz="1400" b="1" dirty="0" err="1"/>
              <a:t>формирането</a:t>
            </a:r>
            <a:r>
              <a:rPr lang="ru-RU" sz="1400" b="1" dirty="0"/>
              <a:t> на </a:t>
            </a:r>
            <a:r>
              <a:rPr lang="ru-RU" sz="1400" b="1" dirty="0" err="1"/>
              <a:t>гражданска</a:t>
            </a:r>
            <a:r>
              <a:rPr lang="ru-RU" sz="1400" b="1" dirty="0"/>
              <a:t> позиция е </a:t>
            </a:r>
            <a:r>
              <a:rPr lang="ru-RU" sz="1400" b="1" dirty="0" err="1"/>
              <a:t>процес</a:t>
            </a:r>
            <a:r>
              <a:rPr lang="ru-RU" sz="1400" b="1" dirty="0"/>
              <a:t> на </a:t>
            </a:r>
            <a:r>
              <a:rPr lang="ru-RU" sz="1400" b="1" dirty="0" err="1"/>
              <a:t>целенасочено</a:t>
            </a:r>
            <a:r>
              <a:rPr lang="ru-RU" sz="1400" b="1" dirty="0"/>
              <a:t> </a:t>
            </a:r>
            <a:r>
              <a:rPr lang="ru-RU" sz="1400" b="1" dirty="0" err="1"/>
              <a:t>въздействие</a:t>
            </a:r>
            <a:r>
              <a:rPr lang="ru-RU" sz="1400" b="1" dirty="0"/>
              <a:t> и взаимодействие, при </a:t>
            </a:r>
            <a:r>
              <a:rPr lang="ru-RU" sz="1400" b="1" dirty="0" err="1"/>
              <a:t>който</a:t>
            </a:r>
            <a:r>
              <a:rPr lang="ru-RU" sz="1400" b="1" dirty="0"/>
              <a:t> се </a:t>
            </a:r>
            <a:r>
              <a:rPr lang="ru-RU" sz="1400" b="1" dirty="0" err="1"/>
              <a:t>формират</a:t>
            </a:r>
            <a:r>
              <a:rPr lang="ru-RU" sz="1400" b="1" dirty="0"/>
              <a:t> ценности </a:t>
            </a:r>
            <a:r>
              <a:rPr lang="ru-RU" sz="1400" b="1" dirty="0" err="1"/>
              <a:t>като</a:t>
            </a:r>
            <a:r>
              <a:rPr lang="ru-RU" sz="1400" b="1" dirty="0"/>
              <a:t> уважение </a:t>
            </a:r>
            <a:r>
              <a:rPr lang="ru-RU" sz="1400" b="1" dirty="0" err="1"/>
              <a:t>към</a:t>
            </a:r>
            <a:r>
              <a:rPr lang="ru-RU" sz="1400" b="1" dirty="0"/>
              <a:t> закона и </a:t>
            </a:r>
            <a:r>
              <a:rPr lang="ru-RU" sz="1400" b="1" dirty="0" err="1"/>
              <a:t>обществените</a:t>
            </a:r>
            <a:r>
              <a:rPr lang="ru-RU" sz="1400" b="1" dirty="0"/>
              <a:t> </a:t>
            </a:r>
            <a:r>
              <a:rPr lang="ru-RU" sz="1400" b="1" dirty="0" err="1"/>
              <a:t>норми</a:t>
            </a:r>
            <a:r>
              <a:rPr lang="ru-RU" sz="1400" b="1" dirty="0"/>
              <a:t>, </a:t>
            </a:r>
            <a:r>
              <a:rPr lang="ru-RU" sz="1400" b="1" dirty="0" err="1"/>
              <a:t>към</a:t>
            </a:r>
            <a:r>
              <a:rPr lang="ru-RU" sz="1400" b="1" dirty="0"/>
              <a:t> </a:t>
            </a:r>
            <a:r>
              <a:rPr lang="ru-RU" sz="1400" b="1" dirty="0" err="1"/>
              <a:t>институциите</a:t>
            </a:r>
            <a:r>
              <a:rPr lang="ru-RU" sz="1400" b="1" dirty="0"/>
              <a:t> и </a:t>
            </a:r>
            <a:r>
              <a:rPr lang="ru-RU" sz="1400" b="1" dirty="0" err="1"/>
              <a:t>правовата</a:t>
            </a:r>
            <a:r>
              <a:rPr lang="ru-RU" sz="1400" b="1" dirty="0"/>
              <a:t> </a:t>
            </a:r>
            <a:r>
              <a:rPr lang="ru-RU" sz="1400" b="1" dirty="0" err="1"/>
              <a:t>държава</a:t>
            </a:r>
            <a:r>
              <a:rPr lang="ru-RU" sz="1400" b="1" dirty="0"/>
              <a:t>, </a:t>
            </a:r>
            <a:r>
              <a:rPr lang="ru-RU" sz="1400" b="1" dirty="0" err="1"/>
              <a:t>към</a:t>
            </a:r>
            <a:r>
              <a:rPr lang="ru-RU" sz="1400" b="1" dirty="0"/>
              <a:t> </a:t>
            </a:r>
            <a:r>
              <a:rPr lang="ru-RU" sz="1400" b="1" dirty="0" err="1"/>
              <a:t>човешкия</a:t>
            </a:r>
            <a:r>
              <a:rPr lang="ru-RU" sz="1400" b="1" dirty="0"/>
              <a:t> живот и </a:t>
            </a:r>
            <a:r>
              <a:rPr lang="ru-RU" sz="1400" b="1" dirty="0" err="1"/>
              <a:t>собственост</a:t>
            </a:r>
            <a:r>
              <a:rPr lang="ru-RU" sz="1400" b="1" dirty="0"/>
              <a:t>, </a:t>
            </a:r>
            <a:r>
              <a:rPr lang="ru-RU" sz="1400" b="1" dirty="0" err="1"/>
              <a:t>изгражда</a:t>
            </a:r>
            <a:r>
              <a:rPr lang="ru-RU" sz="1400" b="1" dirty="0"/>
              <a:t> се познание за допустимо и недопустимо поведение и </a:t>
            </a:r>
            <a:r>
              <a:rPr lang="ru-RU" sz="1400" b="1" dirty="0" err="1"/>
              <a:t>възможните</a:t>
            </a:r>
            <a:r>
              <a:rPr lang="ru-RU" sz="1400" b="1" dirty="0"/>
              <a:t> последствия, до </a:t>
            </a:r>
            <a:r>
              <a:rPr lang="ru-RU" sz="1400" b="1" dirty="0" err="1"/>
              <a:t>които</a:t>
            </a:r>
            <a:r>
              <a:rPr lang="ru-RU" sz="1400" b="1" dirty="0"/>
              <a:t> водят </a:t>
            </a:r>
            <a:r>
              <a:rPr lang="ru-RU" sz="1400" b="1" dirty="0" err="1"/>
              <a:t>нарушенията</a:t>
            </a:r>
            <a:r>
              <a:rPr lang="ru-RU" sz="1400" b="1" dirty="0"/>
              <a:t>, </a:t>
            </a:r>
            <a:r>
              <a:rPr lang="ru-RU" sz="1400" b="1" dirty="0" err="1"/>
              <a:t>развиват</a:t>
            </a:r>
            <a:r>
              <a:rPr lang="ru-RU" sz="1400" b="1" dirty="0"/>
              <a:t> се мотивация и </a:t>
            </a:r>
            <a:r>
              <a:rPr lang="ru-RU" sz="1400" b="1" dirty="0" err="1"/>
              <a:t>нагласи</a:t>
            </a:r>
            <a:r>
              <a:rPr lang="ru-RU" sz="1400" b="1" dirty="0"/>
              <a:t> за </a:t>
            </a:r>
            <a:r>
              <a:rPr lang="ru-RU" sz="1400" b="1" dirty="0" err="1"/>
              <a:t>съобразено</a:t>
            </a:r>
            <a:r>
              <a:rPr lang="ru-RU" sz="1400" b="1" dirty="0"/>
              <a:t> с </a:t>
            </a:r>
            <a:r>
              <a:rPr lang="ru-RU" sz="1400" b="1" dirty="0" err="1"/>
              <a:t>нормите</a:t>
            </a:r>
            <a:r>
              <a:rPr lang="ru-RU" sz="1400" b="1" dirty="0"/>
              <a:t> поведение. </a:t>
            </a:r>
            <a:r>
              <a:rPr lang="ru-RU" sz="1400" b="1" dirty="0" err="1"/>
              <a:t>Това</a:t>
            </a:r>
            <a:r>
              <a:rPr lang="ru-RU" sz="1400" b="1" dirty="0"/>
              <a:t> </a:t>
            </a:r>
            <a:r>
              <a:rPr lang="ru-RU" sz="1400" b="1" dirty="0" err="1"/>
              <a:t>са</a:t>
            </a:r>
            <a:r>
              <a:rPr lang="ru-RU" sz="1400" b="1" dirty="0"/>
              <a:t> </a:t>
            </a:r>
            <a:r>
              <a:rPr lang="ru-RU" sz="1400" b="1" dirty="0" err="1"/>
              <a:t>всъщност</a:t>
            </a:r>
            <a:r>
              <a:rPr lang="ru-RU" sz="1400" b="1" dirty="0"/>
              <a:t> и </a:t>
            </a:r>
            <a:r>
              <a:rPr lang="ru-RU" sz="1400" b="1" dirty="0" err="1"/>
              <a:t>резултатите</a:t>
            </a:r>
            <a:r>
              <a:rPr lang="ru-RU" sz="1400" b="1" dirty="0"/>
              <a:t> от </a:t>
            </a:r>
            <a:r>
              <a:rPr lang="ru-RU" sz="1400" b="1" dirty="0" err="1"/>
              <a:t>правното</a:t>
            </a:r>
            <a:r>
              <a:rPr lang="ru-RU" sz="1400" b="1" dirty="0"/>
              <a:t> </a:t>
            </a:r>
            <a:r>
              <a:rPr lang="ru-RU" sz="1400" b="1" dirty="0" err="1"/>
              <a:t>възпитание</a:t>
            </a:r>
            <a:r>
              <a:rPr lang="ru-RU" sz="1400" b="1" dirty="0"/>
              <a:t> и </a:t>
            </a:r>
            <a:r>
              <a:rPr lang="ru-RU" sz="1400" b="1" dirty="0" err="1"/>
              <a:t>възпитанието</a:t>
            </a:r>
            <a:r>
              <a:rPr lang="ru-RU" sz="1400" b="1" dirty="0"/>
              <a:t> в </a:t>
            </a:r>
            <a:r>
              <a:rPr lang="ru-RU" sz="1400" b="1" dirty="0" err="1"/>
              <a:t>демократизъм</a:t>
            </a:r>
            <a:r>
              <a:rPr lang="ru-RU" sz="1400" b="1" dirty="0"/>
              <a:t>, </a:t>
            </a:r>
            <a:r>
              <a:rPr lang="ru-RU" sz="1400" b="1" dirty="0" err="1"/>
              <a:t>които</a:t>
            </a:r>
            <a:r>
              <a:rPr lang="ru-RU" sz="1400" b="1" dirty="0"/>
              <a:t> не </a:t>
            </a:r>
            <a:r>
              <a:rPr lang="ru-RU" sz="1400" b="1" dirty="0" err="1"/>
              <a:t>биха</a:t>
            </a:r>
            <a:r>
              <a:rPr lang="ru-RU" sz="1400" b="1" dirty="0"/>
              <a:t> били </a:t>
            </a:r>
            <a:r>
              <a:rPr lang="ru-RU" sz="1400" b="1" dirty="0" err="1"/>
              <a:t>достатъчно</a:t>
            </a:r>
            <a:r>
              <a:rPr lang="ru-RU" sz="1400" b="1" dirty="0"/>
              <a:t> </a:t>
            </a:r>
            <a:r>
              <a:rPr lang="ru-RU" sz="1400" b="1" dirty="0" err="1"/>
              <a:t>пълни</a:t>
            </a:r>
            <a:r>
              <a:rPr lang="ru-RU" sz="1400" b="1" dirty="0"/>
              <a:t> без </a:t>
            </a:r>
            <a:r>
              <a:rPr lang="ru-RU" sz="1400" b="1" dirty="0" err="1"/>
              <a:t>целенасочена</a:t>
            </a:r>
            <a:r>
              <a:rPr lang="ru-RU" sz="1400" b="1" dirty="0"/>
              <a:t> работа, </a:t>
            </a:r>
            <a:r>
              <a:rPr lang="ru-RU" sz="1400" b="1" dirty="0" err="1"/>
              <a:t>базирана</a:t>
            </a:r>
            <a:r>
              <a:rPr lang="ru-RU" sz="1400" b="1" dirty="0"/>
              <a:t> </a:t>
            </a:r>
            <a:r>
              <a:rPr lang="ru-RU" sz="1400" b="1" dirty="0" err="1"/>
              <a:t>върху</a:t>
            </a:r>
            <a:r>
              <a:rPr lang="ru-RU" sz="1400" b="1" dirty="0"/>
              <a:t> система от </a:t>
            </a:r>
            <a:r>
              <a:rPr lang="ru-RU" sz="1400" b="1" dirty="0" err="1"/>
              <a:t>подходящи</a:t>
            </a:r>
            <a:r>
              <a:rPr lang="ru-RU" sz="1400" b="1" dirty="0"/>
              <a:t> </a:t>
            </a:r>
            <a:r>
              <a:rPr lang="ru-RU" sz="1400" b="1" dirty="0" err="1"/>
              <a:t>форми</a:t>
            </a:r>
            <a:r>
              <a:rPr lang="ru-RU" sz="1400" b="1" dirty="0"/>
              <a:t>, </a:t>
            </a:r>
            <a:r>
              <a:rPr lang="ru-RU" sz="1400" b="1" dirty="0" err="1"/>
              <a:t>методи</a:t>
            </a:r>
            <a:r>
              <a:rPr lang="ru-RU" sz="1400" b="1" dirty="0"/>
              <a:t> и </a:t>
            </a:r>
            <a:r>
              <a:rPr lang="ru-RU" sz="1400" b="1" dirty="0" err="1"/>
              <a:t>средства.В</a:t>
            </a:r>
            <a:r>
              <a:rPr lang="ru-RU" sz="1400" b="1" dirty="0"/>
              <a:t> часа на </a:t>
            </a:r>
            <a:r>
              <a:rPr lang="ru-RU" sz="1400" b="1" dirty="0" err="1"/>
              <a:t>класа</a:t>
            </a:r>
            <a:r>
              <a:rPr lang="ru-RU" sz="1400" b="1" dirty="0"/>
              <a:t> </a:t>
            </a:r>
            <a:r>
              <a:rPr lang="ru-RU" sz="1400" b="1" dirty="0" err="1"/>
              <a:t>са</a:t>
            </a:r>
            <a:r>
              <a:rPr lang="ru-RU" sz="1400" b="1" dirty="0"/>
              <a:t> </a:t>
            </a:r>
            <a:r>
              <a:rPr lang="ru-RU" sz="1400" b="1" dirty="0" err="1" smtClean="0"/>
              <a:t>предвидени</a:t>
            </a:r>
            <a:r>
              <a:rPr lang="ru-RU" sz="1400" b="1" dirty="0" smtClean="0"/>
              <a:t> </a:t>
            </a:r>
            <a:r>
              <a:rPr lang="ru-RU" sz="1400" b="1" dirty="0" err="1"/>
              <a:t>различни</a:t>
            </a:r>
            <a:r>
              <a:rPr lang="ru-RU" sz="1400" b="1" dirty="0"/>
              <a:t> теми за </a:t>
            </a:r>
            <a:r>
              <a:rPr lang="ru-RU" sz="1400" b="1" dirty="0" err="1"/>
              <a:t>гражданско</a:t>
            </a:r>
            <a:r>
              <a:rPr lang="ru-RU" sz="1400" b="1" dirty="0"/>
              <a:t> образование и се </a:t>
            </a:r>
            <a:r>
              <a:rPr lang="ru-RU" sz="1400" b="1" dirty="0" err="1"/>
              <a:t>дискутират</a:t>
            </a:r>
            <a:r>
              <a:rPr lang="ru-RU" sz="1400" b="1" dirty="0"/>
              <a:t> </a:t>
            </a:r>
            <a:r>
              <a:rPr lang="ru-RU" sz="1400" b="1" dirty="0" err="1"/>
              <a:t>ежеседмично</a:t>
            </a:r>
            <a:r>
              <a:rPr lang="ru-RU" sz="1400" b="1" dirty="0"/>
              <a:t> </a:t>
            </a:r>
            <a:r>
              <a:rPr lang="ru-RU" sz="1400" b="1" dirty="0" err="1"/>
              <a:t>различни</a:t>
            </a:r>
            <a:r>
              <a:rPr lang="ru-RU" sz="1400" b="1" dirty="0"/>
              <a:t> </a:t>
            </a:r>
            <a:r>
              <a:rPr lang="ru-RU" sz="1400" b="1" dirty="0" err="1"/>
              <a:t>казуси</a:t>
            </a:r>
            <a:r>
              <a:rPr lang="ru-RU" sz="1400" b="1" dirty="0"/>
              <a:t>, </a:t>
            </a:r>
            <a:r>
              <a:rPr lang="ru-RU" sz="1400" b="1" dirty="0" err="1"/>
              <a:t>постъпки</a:t>
            </a:r>
            <a:r>
              <a:rPr lang="ru-RU" sz="1400" b="1" dirty="0"/>
              <a:t> и </a:t>
            </a:r>
            <a:r>
              <a:rPr lang="ru-RU" sz="1400" b="1" dirty="0" err="1"/>
              <a:t>ценности.Учниците</a:t>
            </a:r>
            <a:r>
              <a:rPr lang="ru-RU" sz="1400" b="1" dirty="0"/>
              <a:t> се </a:t>
            </a:r>
            <a:r>
              <a:rPr lang="ru-RU" sz="1400" b="1" dirty="0" err="1" smtClean="0"/>
              <a:t>включват</a:t>
            </a:r>
            <a:r>
              <a:rPr lang="ru-RU" sz="1400" b="1" dirty="0" smtClean="0"/>
              <a:t>  </a:t>
            </a:r>
            <a:r>
              <a:rPr lang="ru-RU" sz="1400" b="1" dirty="0"/>
              <a:t>в </a:t>
            </a:r>
            <a:r>
              <a:rPr lang="ru-RU" sz="1400" b="1" dirty="0" err="1" smtClean="0"/>
              <a:t>училищния</a:t>
            </a:r>
            <a:r>
              <a:rPr lang="ru-RU" sz="1400" b="1" dirty="0" smtClean="0"/>
              <a:t> </a:t>
            </a:r>
            <a:r>
              <a:rPr lang="ru-RU" sz="1400" b="1" dirty="0"/>
              <a:t>живот чрез </a:t>
            </a:r>
            <a:r>
              <a:rPr lang="ru-RU" sz="1400" b="1" dirty="0" err="1"/>
              <a:t>създадените</a:t>
            </a:r>
            <a:r>
              <a:rPr lang="ru-RU" sz="1400" b="1" dirty="0"/>
              <a:t> </a:t>
            </a:r>
            <a:r>
              <a:rPr lang="ru-RU" sz="1400" b="1" dirty="0" err="1"/>
              <a:t>демократични</a:t>
            </a:r>
            <a:r>
              <a:rPr lang="ru-RU" sz="1400" b="1" dirty="0"/>
              <a:t> </a:t>
            </a:r>
            <a:r>
              <a:rPr lang="ru-RU" sz="1400" b="1" dirty="0" err="1"/>
              <a:t>форми</a:t>
            </a:r>
            <a:r>
              <a:rPr lang="ru-RU" sz="1400" b="1" dirty="0"/>
              <a:t>-ученически </a:t>
            </a:r>
            <a:r>
              <a:rPr lang="ru-RU" sz="1400" b="1" dirty="0" err="1"/>
              <a:t>съвет</a:t>
            </a:r>
            <a:r>
              <a:rPr lang="ru-RU" sz="1400" b="1" dirty="0"/>
              <a:t>, </a:t>
            </a:r>
            <a:r>
              <a:rPr lang="ru-RU" sz="1400" b="1" dirty="0" err="1"/>
              <a:t>неформални</a:t>
            </a:r>
            <a:r>
              <a:rPr lang="ru-RU" sz="1400" b="1" dirty="0"/>
              <a:t> </a:t>
            </a:r>
            <a:r>
              <a:rPr lang="ru-RU" sz="1400" b="1" dirty="0" err="1"/>
              <a:t>групи</a:t>
            </a:r>
            <a:r>
              <a:rPr lang="ru-RU" sz="1400" b="1" dirty="0"/>
              <a:t> и др. </a:t>
            </a:r>
          </a:p>
          <a:p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846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269508"/>
            <a:ext cx="10515599" cy="159797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>II</a:t>
            </a:r>
            <a:r>
              <a:rPr lang="ru-RU" sz="1800" dirty="0"/>
              <a:t>. </a:t>
            </a:r>
            <a:r>
              <a:rPr lang="ru-RU" sz="1800" dirty="0" err="1"/>
              <a:t>Социална</a:t>
            </a:r>
            <a:r>
              <a:rPr lang="ru-RU" sz="1800" dirty="0"/>
              <a:t> и </a:t>
            </a:r>
            <a:r>
              <a:rPr lang="ru-RU" sz="1800" dirty="0" err="1"/>
              <a:t>гражданска</a:t>
            </a:r>
            <a:r>
              <a:rPr lang="ru-RU" sz="1800" dirty="0"/>
              <a:t> </a:t>
            </a:r>
            <a:r>
              <a:rPr lang="ru-RU" sz="1800" dirty="0" err="1"/>
              <a:t>компетентност</a:t>
            </a:r>
            <a:r>
              <a:rPr lang="ru-RU" sz="1800" dirty="0"/>
              <a:t>: работа с </a:t>
            </a:r>
            <a:r>
              <a:rPr lang="ru-RU" sz="1800" dirty="0" err="1"/>
              <a:t>участниците</a:t>
            </a:r>
            <a:r>
              <a:rPr lang="ru-RU" sz="1800" dirty="0"/>
              <a:t> в </a:t>
            </a:r>
            <a:r>
              <a:rPr lang="ru-RU" sz="1800" dirty="0" err="1"/>
              <a:t>образователния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и </a:t>
            </a:r>
            <a:r>
              <a:rPr lang="ru-RU" sz="1800" dirty="0" err="1"/>
              <a:t>със</a:t>
            </a:r>
            <a:r>
              <a:rPr lang="ru-RU" sz="1800" dirty="0"/>
              <a:t> </a:t>
            </a:r>
            <a:r>
              <a:rPr lang="ru-RU" sz="1800" dirty="0" err="1"/>
              <a:t>заинтересовани</a:t>
            </a:r>
            <a:r>
              <a:rPr lang="ru-RU" sz="1800" dirty="0"/>
              <a:t> </a:t>
            </a:r>
            <a:r>
              <a:rPr lang="ru-RU" sz="1800" dirty="0" err="1"/>
              <a:t>страни</a:t>
            </a:r>
            <a:r>
              <a:rPr lang="ru-RU" sz="1800" dirty="0"/>
              <a:t>, участие </a:t>
            </a:r>
            <a:r>
              <a:rPr lang="ru-RU" sz="1800" dirty="0" err="1"/>
              <a:t>във</a:t>
            </a:r>
            <a:r>
              <a:rPr lang="ru-RU" sz="1800" dirty="0"/>
              <a:t> </a:t>
            </a:r>
            <a:r>
              <a:rPr lang="ru-RU" sz="1800" dirty="0" err="1"/>
              <a:t>формирането</a:t>
            </a:r>
            <a:r>
              <a:rPr lang="ru-RU" sz="1800" dirty="0"/>
              <a:t> на </a:t>
            </a:r>
            <a:r>
              <a:rPr lang="ru-RU" sz="1800" dirty="0" err="1"/>
              <a:t>образователни</a:t>
            </a:r>
            <a:r>
              <a:rPr lang="ru-RU" sz="1800" dirty="0"/>
              <a:t> политики и </a:t>
            </a:r>
            <a:r>
              <a:rPr lang="ru-RU" sz="1800" dirty="0" err="1"/>
              <a:t>изпълнението</a:t>
            </a:r>
            <a:r>
              <a:rPr lang="ru-RU" sz="1800" dirty="0"/>
              <a:t> на </a:t>
            </a:r>
            <a:r>
              <a:rPr lang="ru-RU" sz="1800" dirty="0" err="1"/>
              <a:t>дейностите</a:t>
            </a:r>
            <a:r>
              <a:rPr lang="ru-RU" sz="1800" dirty="0"/>
              <a:t> за </a:t>
            </a:r>
            <a:r>
              <a:rPr lang="ru-RU" sz="1800" dirty="0" err="1"/>
              <a:t>реализирането</a:t>
            </a:r>
            <a:r>
              <a:rPr lang="ru-RU" sz="1800" dirty="0"/>
              <a:t> им</a:t>
            </a:r>
            <a:r>
              <a:rPr lang="ru-RU" sz="18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 </a:t>
            </a:r>
            <a:r>
              <a:rPr lang="ru-RU" sz="1600" dirty="0"/>
              <a:t>1. </a:t>
            </a:r>
            <a:r>
              <a:rPr lang="ru-RU" sz="1600" dirty="0" err="1"/>
              <a:t>Участва</a:t>
            </a:r>
            <a:r>
              <a:rPr lang="ru-RU" sz="1600" dirty="0"/>
              <a:t> в </a:t>
            </a:r>
            <a:r>
              <a:rPr lang="ru-RU" sz="1600" dirty="0" err="1"/>
              <a:t>разработването</a:t>
            </a:r>
            <a:r>
              <a:rPr lang="ru-RU" sz="1600" dirty="0"/>
              <a:t> и/или </a:t>
            </a:r>
            <a:r>
              <a:rPr lang="ru-RU" sz="1600" dirty="0" err="1"/>
              <a:t>изпълнението</a:t>
            </a:r>
            <a:r>
              <a:rPr lang="ru-RU" sz="1600" dirty="0"/>
              <a:t> на </a:t>
            </a:r>
            <a:r>
              <a:rPr lang="ru-RU" sz="1600" dirty="0" err="1"/>
              <a:t>стратегията</a:t>
            </a:r>
            <a:r>
              <a:rPr lang="ru-RU" sz="1600" dirty="0"/>
              <a:t> за развитие на </a:t>
            </a:r>
            <a:r>
              <a:rPr lang="ru-RU" sz="1600" dirty="0" err="1"/>
              <a:t>институцията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en-US" sz="1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2" y="1669002"/>
            <a:ext cx="8936114" cy="42790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bg-BG" sz="5600" b="1" dirty="0" smtClean="0"/>
              <a:t>От 2016 до юни 2023 година бях председател на комисията, която участва активно в изготвянето на стратегията на училището. От юли 2023 година участвам като член. Изготвял съм крайния отчет на стратегията за развитие на училището за периода 2016-2023 година.</a:t>
            </a:r>
          </a:p>
          <a:p>
            <a:pPr marL="0" indent="0" algn="just">
              <a:buNone/>
            </a:pPr>
            <a:r>
              <a:rPr lang="ru-RU" sz="5600" dirty="0" smtClean="0"/>
              <a:t>2. </a:t>
            </a:r>
            <a:r>
              <a:rPr lang="ru-RU" sz="5600" dirty="0" err="1" smtClean="0"/>
              <a:t>Има</a:t>
            </a:r>
            <a:r>
              <a:rPr lang="ru-RU" sz="5600" dirty="0" smtClean="0"/>
              <a:t> </a:t>
            </a:r>
            <a:r>
              <a:rPr lang="ru-RU" sz="5600" dirty="0" err="1"/>
              <a:t>ефективна</a:t>
            </a:r>
            <a:r>
              <a:rPr lang="ru-RU" sz="5600" dirty="0"/>
              <a:t> </a:t>
            </a:r>
            <a:r>
              <a:rPr lang="ru-RU" sz="5600" dirty="0" err="1"/>
              <a:t>педагогическа</a:t>
            </a:r>
            <a:r>
              <a:rPr lang="ru-RU" sz="5600" dirty="0"/>
              <a:t> </a:t>
            </a:r>
            <a:r>
              <a:rPr lang="ru-RU" sz="5600" dirty="0" err="1"/>
              <a:t>комуникация</a:t>
            </a:r>
            <a:r>
              <a:rPr lang="ru-RU" sz="5600" dirty="0"/>
              <a:t>  с </a:t>
            </a:r>
            <a:r>
              <a:rPr lang="ru-RU" sz="5600" dirty="0" err="1"/>
              <a:t>оглед</a:t>
            </a:r>
            <a:r>
              <a:rPr lang="ru-RU" sz="5600" dirty="0"/>
              <a:t> </a:t>
            </a:r>
            <a:r>
              <a:rPr lang="ru-RU" sz="5600" dirty="0" err="1"/>
              <a:t>положително</a:t>
            </a:r>
            <a:r>
              <a:rPr lang="ru-RU" sz="5600" dirty="0"/>
              <a:t> </a:t>
            </a:r>
            <a:r>
              <a:rPr lang="ru-RU" sz="5600" dirty="0" err="1"/>
              <a:t>въздействие</a:t>
            </a:r>
            <a:r>
              <a:rPr lang="ru-RU" sz="5600" dirty="0"/>
              <a:t> </a:t>
            </a:r>
            <a:r>
              <a:rPr lang="ru-RU" sz="5600" dirty="0" err="1"/>
              <a:t>върху</a:t>
            </a:r>
            <a:r>
              <a:rPr lang="ru-RU" sz="5600" dirty="0"/>
              <a:t> </a:t>
            </a:r>
            <a:r>
              <a:rPr lang="ru-RU" sz="5600" dirty="0" err="1"/>
              <a:t>децата</a:t>
            </a:r>
            <a:r>
              <a:rPr lang="ru-RU" sz="5600" dirty="0"/>
              <a:t>/</a:t>
            </a:r>
            <a:r>
              <a:rPr lang="ru-RU" sz="5600" dirty="0" err="1"/>
              <a:t>учениците</a:t>
            </a:r>
            <a:r>
              <a:rPr lang="ru-RU" sz="5600" dirty="0"/>
              <a:t>, </a:t>
            </a:r>
            <a:r>
              <a:rPr lang="ru-RU" sz="5600" dirty="0" err="1"/>
              <a:t>като</a:t>
            </a:r>
            <a:r>
              <a:rPr lang="ru-RU" sz="5600" dirty="0"/>
              <a:t>: Активно </a:t>
            </a:r>
            <a:r>
              <a:rPr lang="ru-RU" sz="5600" dirty="0" err="1"/>
              <a:t>участва</a:t>
            </a:r>
            <a:r>
              <a:rPr lang="ru-RU" sz="5600" dirty="0"/>
              <a:t> в </a:t>
            </a:r>
            <a:r>
              <a:rPr lang="ru-RU" sz="5600" dirty="0" err="1"/>
              <a:t>работата</a:t>
            </a:r>
            <a:r>
              <a:rPr lang="ru-RU" sz="5600" dirty="0"/>
              <a:t> на </a:t>
            </a:r>
            <a:r>
              <a:rPr lang="ru-RU" sz="5600" dirty="0" err="1"/>
              <a:t>педагогическия</a:t>
            </a:r>
            <a:r>
              <a:rPr lang="ru-RU" sz="5600" dirty="0"/>
              <a:t> </a:t>
            </a:r>
            <a:r>
              <a:rPr lang="ru-RU" sz="5600" dirty="0" err="1" smtClean="0"/>
              <a:t>съвет</a:t>
            </a:r>
            <a:r>
              <a:rPr lang="ru-RU" sz="5600" dirty="0" smtClean="0"/>
              <a:t>.</a:t>
            </a:r>
            <a:r>
              <a:rPr lang="bg-BG" sz="5600" b="1" dirty="0" smtClean="0"/>
              <a:t>Участвам активно в работата на педагогическия съвет, изказвам редовно мнение по въпросите от дневния ред, поставям на разглеждане проблеми, свързани с развитието на училището и предизвикателствата пред учениците. Участвам активно в методическото обединение по чужди езици.</a:t>
            </a:r>
          </a:p>
          <a:p>
            <a:pPr marL="0" indent="0" algn="just">
              <a:buNone/>
            </a:pPr>
            <a:r>
              <a:rPr lang="ru-RU" sz="5600" dirty="0" smtClean="0"/>
              <a:t>2.1</a:t>
            </a:r>
            <a:r>
              <a:rPr lang="ru-RU" sz="5600" dirty="0"/>
              <a:t>. Активно </a:t>
            </a:r>
            <a:r>
              <a:rPr lang="ru-RU" sz="5600" dirty="0" err="1"/>
              <a:t>участва</a:t>
            </a:r>
            <a:r>
              <a:rPr lang="ru-RU" sz="5600" dirty="0"/>
              <a:t> в </a:t>
            </a:r>
            <a:r>
              <a:rPr lang="ru-RU" sz="5600" dirty="0" err="1"/>
              <a:t>организирането</a:t>
            </a:r>
            <a:r>
              <a:rPr lang="ru-RU" sz="5600" dirty="0"/>
              <a:t> и </a:t>
            </a:r>
            <a:r>
              <a:rPr lang="ru-RU" sz="5600" dirty="0" err="1"/>
              <a:t>провеждането</a:t>
            </a:r>
            <a:r>
              <a:rPr lang="ru-RU" sz="5600" dirty="0"/>
              <a:t> на </a:t>
            </a:r>
            <a:r>
              <a:rPr lang="ru-RU" sz="5600" dirty="0" err="1"/>
              <a:t>олимпиади</a:t>
            </a:r>
            <a:r>
              <a:rPr lang="ru-RU" sz="5600" dirty="0"/>
              <a:t>, </a:t>
            </a:r>
            <a:r>
              <a:rPr lang="ru-RU" sz="5600" dirty="0" err="1"/>
              <a:t>състезания</a:t>
            </a:r>
            <a:r>
              <a:rPr lang="ru-RU" sz="5600" dirty="0"/>
              <a:t>, </a:t>
            </a:r>
            <a:r>
              <a:rPr lang="ru-RU" sz="5600" dirty="0" err="1"/>
              <a:t>конкурси</a:t>
            </a:r>
            <a:r>
              <a:rPr lang="ru-RU" sz="5600" dirty="0"/>
              <a:t>, </a:t>
            </a:r>
            <a:r>
              <a:rPr lang="ru-RU" sz="5600" dirty="0" err="1"/>
              <a:t>концерти</a:t>
            </a:r>
            <a:r>
              <a:rPr lang="ru-RU" sz="5600" dirty="0"/>
              <a:t>, занимания по </a:t>
            </a:r>
            <a:r>
              <a:rPr lang="ru-RU" sz="5600" dirty="0" err="1"/>
              <a:t>интереси</a:t>
            </a:r>
            <a:r>
              <a:rPr lang="ru-RU" sz="5600" dirty="0"/>
              <a:t> или на </a:t>
            </a:r>
            <a:r>
              <a:rPr lang="ru-RU" sz="5600" dirty="0" err="1"/>
              <a:t>допълнителните</a:t>
            </a:r>
            <a:r>
              <a:rPr lang="ru-RU" sz="5600" dirty="0"/>
              <a:t> </a:t>
            </a:r>
            <a:r>
              <a:rPr lang="ru-RU" sz="5600" dirty="0" err="1"/>
              <a:t>форми</a:t>
            </a:r>
            <a:r>
              <a:rPr lang="ru-RU" sz="5600" dirty="0"/>
              <a:t> на </a:t>
            </a:r>
            <a:r>
              <a:rPr lang="ru-RU" sz="5600" dirty="0" err="1"/>
              <a:t>педагогическо</a:t>
            </a:r>
            <a:r>
              <a:rPr lang="ru-RU" sz="5600" dirty="0"/>
              <a:t> взаимодействие в </a:t>
            </a:r>
            <a:r>
              <a:rPr lang="ru-RU" sz="5600" dirty="0" err="1"/>
              <a:t>предучилищното</a:t>
            </a:r>
            <a:r>
              <a:rPr lang="ru-RU" sz="5600" dirty="0"/>
              <a:t> </a:t>
            </a:r>
            <a:r>
              <a:rPr lang="ru-RU" sz="5600" dirty="0" err="1" smtClean="0"/>
              <a:t>образование.</a:t>
            </a:r>
            <a:r>
              <a:rPr lang="ru-RU" sz="5600" b="1" dirty="0" err="1" smtClean="0"/>
              <a:t>Всяка</a:t>
            </a:r>
            <a:r>
              <a:rPr lang="ru-RU" sz="5600" b="1" dirty="0" smtClean="0"/>
              <a:t> година </a:t>
            </a:r>
            <a:r>
              <a:rPr lang="ru-RU" sz="5600" b="1" dirty="0" err="1" smtClean="0"/>
              <a:t>съм</a:t>
            </a:r>
            <a:r>
              <a:rPr lang="ru-RU" sz="5600" b="1" dirty="0" smtClean="0"/>
              <a:t> част от </a:t>
            </a:r>
            <a:r>
              <a:rPr lang="ru-RU" sz="5600" b="1" dirty="0" err="1" smtClean="0"/>
              <a:t>организирането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състезания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олимпиади</a:t>
            </a:r>
            <a:r>
              <a:rPr lang="ru-RU" sz="5600" b="1" dirty="0" smtClean="0"/>
              <a:t> по </a:t>
            </a:r>
            <a:r>
              <a:rPr lang="ru-RU" sz="5600" b="1" dirty="0" err="1" smtClean="0"/>
              <a:t>английски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език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подготвям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провеждам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семинари</a:t>
            </a:r>
            <a:r>
              <a:rPr lang="ru-RU" sz="5600" b="1" dirty="0" smtClean="0"/>
              <a:t> по </a:t>
            </a:r>
            <a:r>
              <a:rPr lang="ru-RU" sz="5600" b="1" dirty="0" err="1" smtClean="0"/>
              <a:t>гражданско</a:t>
            </a:r>
            <a:r>
              <a:rPr lang="ru-RU" sz="5600" b="1" dirty="0" smtClean="0"/>
              <a:t> образование за </a:t>
            </a:r>
            <a:r>
              <a:rPr lang="ru-RU" sz="5600" b="1" dirty="0" err="1" smtClean="0"/>
              <a:t>ученическия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съвет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редовно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участвам</a:t>
            </a:r>
            <a:r>
              <a:rPr lang="ru-RU" sz="5600" b="1" dirty="0" smtClean="0"/>
              <a:t> в </a:t>
            </a:r>
            <a:r>
              <a:rPr lang="ru-RU" sz="5600" b="1" dirty="0" err="1" smtClean="0"/>
              <a:t>логистиката</a:t>
            </a:r>
            <a:r>
              <a:rPr lang="ru-RU" sz="5600" b="1" dirty="0" smtClean="0"/>
              <a:t> за </a:t>
            </a:r>
            <a:r>
              <a:rPr lang="ru-RU" sz="5600" b="1" dirty="0" err="1" smtClean="0"/>
              <a:t>провеждането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ежегодните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училищни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концерти</a:t>
            </a:r>
            <a:r>
              <a:rPr lang="ru-RU" sz="5600" b="1" dirty="0" smtClean="0"/>
              <a:t> за </a:t>
            </a:r>
            <a:r>
              <a:rPr lang="ru-RU" sz="5600" b="1" dirty="0" err="1" smtClean="0"/>
              <a:t>Коледа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празника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училището</a:t>
            </a:r>
            <a:r>
              <a:rPr lang="ru-RU" sz="5600" b="1" dirty="0" smtClean="0"/>
              <a:t>. Като </a:t>
            </a:r>
            <a:r>
              <a:rPr lang="ru-RU" sz="5600" b="1" dirty="0" err="1" smtClean="0"/>
              <a:t>класен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ръководител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идентифицирам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предлагам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талантливи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ученици</a:t>
            </a:r>
            <a:r>
              <a:rPr lang="ru-RU" sz="5600" b="1" dirty="0" smtClean="0"/>
              <a:t> за участие в </a:t>
            </a:r>
            <a:r>
              <a:rPr lang="ru-RU" sz="5600" b="1" dirty="0" err="1" smtClean="0"/>
              <a:t>различните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извънкласни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форми</a:t>
            </a:r>
            <a:r>
              <a:rPr lang="ru-RU" sz="5600" b="1" dirty="0" smtClean="0"/>
              <a:t>.</a:t>
            </a:r>
          </a:p>
          <a:p>
            <a:pPr marL="0" indent="0" algn="just">
              <a:buNone/>
            </a:pPr>
            <a:r>
              <a:rPr lang="ru-RU" sz="5600" dirty="0"/>
              <a:t>2.2. Активно </a:t>
            </a:r>
            <a:r>
              <a:rPr lang="ru-RU" sz="5600" dirty="0" err="1"/>
              <a:t>взаимодейства</a:t>
            </a:r>
            <a:r>
              <a:rPr lang="ru-RU" sz="5600" dirty="0"/>
              <a:t> с </a:t>
            </a:r>
            <a:r>
              <a:rPr lang="ru-RU" sz="5600" dirty="0" err="1"/>
              <a:t>родителите</a:t>
            </a:r>
            <a:r>
              <a:rPr lang="ru-RU" sz="5600" dirty="0"/>
              <a:t>. </a:t>
            </a:r>
            <a:r>
              <a:rPr lang="ru-RU" sz="5600" dirty="0" err="1"/>
              <a:t>Участва</a:t>
            </a:r>
            <a:r>
              <a:rPr lang="ru-RU" sz="5600" dirty="0"/>
              <a:t> в </a:t>
            </a:r>
            <a:r>
              <a:rPr lang="ru-RU" sz="5600" dirty="0" err="1"/>
              <a:t>дейности</a:t>
            </a:r>
            <a:r>
              <a:rPr lang="ru-RU" sz="5600" dirty="0"/>
              <a:t> на </a:t>
            </a:r>
            <a:r>
              <a:rPr lang="ru-RU" sz="5600" dirty="0" err="1"/>
              <a:t>национални</a:t>
            </a:r>
            <a:r>
              <a:rPr lang="ru-RU" sz="5600" dirty="0"/>
              <a:t>, </a:t>
            </a:r>
            <a:r>
              <a:rPr lang="ru-RU" sz="5600" dirty="0" err="1"/>
              <a:t>областни</a:t>
            </a:r>
            <a:r>
              <a:rPr lang="ru-RU" sz="5600" dirty="0"/>
              <a:t>, </a:t>
            </a:r>
            <a:r>
              <a:rPr lang="ru-RU" sz="5600" dirty="0" err="1"/>
              <a:t>общински</a:t>
            </a:r>
            <a:r>
              <a:rPr lang="ru-RU" sz="5600" dirty="0"/>
              <a:t> </a:t>
            </a:r>
            <a:r>
              <a:rPr lang="ru-RU" sz="5600" dirty="0" err="1"/>
              <a:t>комисии</a:t>
            </a:r>
            <a:r>
              <a:rPr lang="ru-RU" sz="5600" dirty="0"/>
              <a:t>, </a:t>
            </a:r>
            <a:r>
              <a:rPr lang="ru-RU" sz="5600" dirty="0" err="1"/>
              <a:t>свързани</a:t>
            </a:r>
            <a:r>
              <a:rPr lang="ru-RU" sz="5600" dirty="0"/>
              <a:t> с </a:t>
            </a:r>
            <a:r>
              <a:rPr lang="ru-RU" sz="5600" dirty="0" err="1"/>
              <a:t>разработване</a:t>
            </a:r>
            <a:r>
              <a:rPr lang="ru-RU" sz="5600" dirty="0"/>
              <a:t> и </a:t>
            </a:r>
            <a:r>
              <a:rPr lang="ru-RU" sz="5600" dirty="0" err="1"/>
              <a:t>изпълнение</a:t>
            </a:r>
            <a:r>
              <a:rPr lang="ru-RU" sz="5600" dirty="0"/>
              <a:t> на </a:t>
            </a:r>
            <a:r>
              <a:rPr lang="ru-RU" sz="5600" dirty="0" err="1"/>
              <a:t>основни</a:t>
            </a:r>
            <a:r>
              <a:rPr lang="ru-RU" sz="5600" dirty="0"/>
              <a:t> </a:t>
            </a:r>
            <a:r>
              <a:rPr lang="ru-RU" sz="5600" dirty="0" err="1"/>
              <a:t>образователни</a:t>
            </a:r>
            <a:r>
              <a:rPr lang="ru-RU" sz="5600" dirty="0"/>
              <a:t> политики или </a:t>
            </a:r>
            <a:r>
              <a:rPr lang="ru-RU" sz="5600" dirty="0" err="1" smtClean="0"/>
              <a:t>проекти</a:t>
            </a:r>
            <a:r>
              <a:rPr lang="ru-RU" sz="5600" dirty="0" smtClean="0"/>
              <a:t>.</a:t>
            </a:r>
          </a:p>
          <a:p>
            <a:pPr marL="0" indent="0" algn="just">
              <a:buNone/>
            </a:pPr>
            <a:r>
              <a:rPr lang="ru-RU" sz="5600" b="1" dirty="0" smtClean="0"/>
              <a:t>Всяка година </a:t>
            </a:r>
            <a:r>
              <a:rPr lang="ru-RU" sz="5600" b="1" dirty="0" err="1" smtClean="0"/>
              <a:t>организирам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родителски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срещи</a:t>
            </a:r>
            <a:r>
              <a:rPr lang="ru-RU" sz="5600" b="1" dirty="0" smtClean="0"/>
              <a:t>. </a:t>
            </a:r>
            <a:r>
              <a:rPr lang="ru-RU" sz="5600" b="1" dirty="0" err="1" smtClean="0"/>
              <a:t>През</a:t>
            </a:r>
            <a:r>
              <a:rPr lang="ru-RU" sz="5600" b="1" dirty="0" smtClean="0"/>
              <a:t> 2017 година </a:t>
            </a:r>
            <a:r>
              <a:rPr lang="ru-RU" sz="5600" b="1" dirty="0" err="1" smtClean="0"/>
              <a:t>организрах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проведох</a:t>
            </a:r>
            <a:r>
              <a:rPr lang="ru-RU" sz="5600" b="1" dirty="0" smtClean="0"/>
              <a:t> семинар за </a:t>
            </a:r>
            <a:r>
              <a:rPr lang="ru-RU" sz="5600" b="1" dirty="0" err="1" smtClean="0"/>
              <a:t>изграждане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Училищното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настоятелство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осъществяване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инициативи</a:t>
            </a:r>
            <a:r>
              <a:rPr lang="ru-RU" sz="5600" b="1" dirty="0" smtClean="0"/>
              <a:t>. </a:t>
            </a:r>
            <a:r>
              <a:rPr lang="ru-RU" sz="5600" b="1" dirty="0" err="1" smtClean="0"/>
              <a:t>Адаптирал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съм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съм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съставил</a:t>
            </a:r>
            <a:r>
              <a:rPr lang="ru-RU" sz="5600" b="1" dirty="0" smtClean="0"/>
              <a:t> пилотен проект за </a:t>
            </a:r>
            <a:r>
              <a:rPr lang="ru-RU" sz="5600" b="1" dirty="0" err="1" smtClean="0"/>
              <a:t>задържане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учениците</a:t>
            </a:r>
            <a:r>
              <a:rPr lang="ru-RU" sz="5600" b="1" dirty="0" smtClean="0"/>
              <a:t> в училище «Продуктивно обучение». Като </a:t>
            </a:r>
            <a:r>
              <a:rPr lang="ru-RU" sz="5600" b="1" dirty="0" err="1" smtClean="0"/>
              <a:t>синдикален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председател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участвам</a:t>
            </a:r>
            <a:r>
              <a:rPr lang="ru-RU" sz="5600" b="1" dirty="0" smtClean="0"/>
              <a:t> в </a:t>
            </a:r>
            <a:r>
              <a:rPr lang="ru-RU" sz="5600" b="1" dirty="0" err="1" smtClean="0"/>
              <a:t>областните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събрания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съвети</a:t>
            </a:r>
            <a:r>
              <a:rPr lang="ru-RU" sz="5600" b="1" dirty="0" smtClean="0"/>
              <a:t> , </a:t>
            </a:r>
            <a:r>
              <a:rPr lang="ru-RU" sz="5600" b="1" dirty="0" err="1" smtClean="0"/>
              <a:t>където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обсъждаме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дневния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ред</a:t>
            </a:r>
            <a:r>
              <a:rPr lang="ru-RU" sz="5600" b="1" dirty="0" smtClean="0"/>
              <a:t> пред </a:t>
            </a:r>
            <a:r>
              <a:rPr lang="ru-RU" sz="5600" b="1" dirty="0" err="1" smtClean="0"/>
              <a:t>образованието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възникналите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проблеми</a:t>
            </a:r>
            <a:r>
              <a:rPr lang="ru-RU" sz="5600" b="1" dirty="0" smtClean="0"/>
              <a:t> пред него. Като </a:t>
            </a:r>
            <a:r>
              <a:rPr lang="ru-RU" sz="5600" b="1" dirty="0" err="1" smtClean="0"/>
              <a:t>представител</a:t>
            </a:r>
            <a:r>
              <a:rPr lang="ru-RU" sz="5600" b="1" dirty="0" smtClean="0"/>
              <a:t> на НПО </a:t>
            </a:r>
            <a:r>
              <a:rPr lang="ru-RU" sz="5600" b="1" dirty="0" err="1" smtClean="0"/>
              <a:t>участвам</a:t>
            </a:r>
            <a:r>
              <a:rPr lang="ru-RU" sz="5600" b="1" dirty="0" smtClean="0"/>
              <a:t> активно в </a:t>
            </a:r>
            <a:r>
              <a:rPr lang="ru-RU" sz="5600" b="1" dirty="0" err="1" smtClean="0"/>
              <a:t>изработването</a:t>
            </a:r>
            <a:r>
              <a:rPr lang="ru-RU" sz="5600" b="1" dirty="0" smtClean="0"/>
              <a:t> на стратегии за </a:t>
            </a:r>
            <a:r>
              <a:rPr lang="ru-RU" sz="5600" b="1" dirty="0" err="1" smtClean="0"/>
              <a:t>младите</a:t>
            </a:r>
            <a:r>
              <a:rPr lang="ru-RU" sz="5600" b="1" dirty="0" smtClean="0"/>
              <a:t> хора.</a:t>
            </a:r>
          </a:p>
          <a:p>
            <a:pPr marL="0" indent="0" algn="just">
              <a:buNone/>
            </a:pPr>
            <a:r>
              <a:rPr lang="ru-RU" sz="5600" dirty="0"/>
              <a:t>3. </a:t>
            </a:r>
            <a:r>
              <a:rPr lang="ru-RU" sz="5600" dirty="0" err="1"/>
              <a:t>Подпомага</a:t>
            </a:r>
            <a:r>
              <a:rPr lang="ru-RU" sz="5600" dirty="0"/>
              <a:t> методически и организационно </a:t>
            </a:r>
            <a:r>
              <a:rPr lang="ru-RU" sz="5600" dirty="0" err="1"/>
              <a:t>млади</a:t>
            </a:r>
            <a:r>
              <a:rPr lang="ru-RU" sz="5600" dirty="0"/>
              <a:t>, </a:t>
            </a:r>
            <a:r>
              <a:rPr lang="ru-RU" sz="5600" dirty="0" err="1"/>
              <a:t>новоназначени</a:t>
            </a:r>
            <a:r>
              <a:rPr lang="ru-RU" sz="5600" dirty="0"/>
              <a:t> и </a:t>
            </a:r>
            <a:r>
              <a:rPr lang="ru-RU" sz="5600" dirty="0" err="1"/>
              <a:t>други</a:t>
            </a:r>
            <a:r>
              <a:rPr lang="ru-RU" sz="5600" dirty="0"/>
              <a:t> учители/</a:t>
            </a:r>
            <a:r>
              <a:rPr lang="ru-RU" sz="5600" dirty="0" err="1"/>
              <a:t>възпитатели</a:t>
            </a:r>
            <a:r>
              <a:rPr lang="ru-RU" sz="5600" dirty="0"/>
              <a:t> и/или </a:t>
            </a:r>
            <a:r>
              <a:rPr lang="ru-RU" sz="5600" dirty="0" err="1"/>
              <a:t>изпълнява</a:t>
            </a:r>
            <a:r>
              <a:rPr lang="ru-RU" sz="5600" dirty="0"/>
              <a:t> </a:t>
            </a:r>
            <a:r>
              <a:rPr lang="ru-RU" sz="5600" dirty="0" smtClean="0"/>
              <a:t>наставнически </a:t>
            </a:r>
            <a:r>
              <a:rPr lang="ru-RU" sz="5600" dirty="0"/>
              <a:t>функции по отношение на </a:t>
            </a:r>
            <a:r>
              <a:rPr lang="ru-RU" sz="5600" dirty="0" err="1" smtClean="0"/>
              <a:t>стажант</a:t>
            </a:r>
            <a:r>
              <a:rPr lang="ru-RU" sz="5600" dirty="0" smtClean="0"/>
              <a:t>-учители.</a:t>
            </a:r>
          </a:p>
          <a:p>
            <a:pPr marL="0" indent="0" algn="just">
              <a:buNone/>
            </a:pPr>
            <a:r>
              <a:rPr lang="ru-RU" sz="5600" b="1" dirty="0" smtClean="0"/>
              <a:t>Имам вече </a:t>
            </a:r>
            <a:r>
              <a:rPr lang="ru-RU" sz="5600" b="1" dirty="0" err="1" smtClean="0"/>
              <a:t>повече</a:t>
            </a:r>
            <a:r>
              <a:rPr lang="ru-RU" sz="5600" b="1" dirty="0" smtClean="0"/>
              <a:t> от 25 </a:t>
            </a:r>
            <a:r>
              <a:rPr lang="ru-RU" sz="5600" b="1" dirty="0" err="1" smtClean="0"/>
              <a:t>години</a:t>
            </a:r>
            <a:r>
              <a:rPr lang="ru-RU" sz="5600" b="1" dirty="0" smtClean="0"/>
              <a:t> стаж в СУ «Иван </a:t>
            </a:r>
            <a:r>
              <a:rPr lang="ru-RU" sz="5600" b="1" dirty="0" err="1" smtClean="0"/>
              <a:t>Вазов</a:t>
            </a:r>
            <a:r>
              <a:rPr lang="ru-RU" sz="5600" b="1" dirty="0" smtClean="0"/>
              <a:t>» и </a:t>
            </a:r>
            <a:r>
              <a:rPr lang="ru-RU" sz="5600" b="1" dirty="0" err="1" smtClean="0"/>
              <a:t>съвсем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естествено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предавам</a:t>
            </a:r>
            <a:r>
              <a:rPr lang="ru-RU" sz="5600" b="1" dirty="0" smtClean="0"/>
              <a:t> своя опит на </a:t>
            </a:r>
            <a:r>
              <a:rPr lang="ru-RU" sz="5600" b="1" dirty="0" err="1" smtClean="0"/>
              <a:t>по-младите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колеги</a:t>
            </a:r>
            <a:r>
              <a:rPr lang="ru-RU" sz="5600" b="1" dirty="0" smtClean="0"/>
              <a:t>. </a:t>
            </a:r>
            <a:r>
              <a:rPr lang="ru-RU" sz="5600" b="1" dirty="0" err="1" smtClean="0"/>
              <a:t>Тази</a:t>
            </a:r>
            <a:r>
              <a:rPr lang="ru-RU" sz="5600" b="1" dirty="0" smtClean="0"/>
              <a:t> година ми </a:t>
            </a:r>
            <a:r>
              <a:rPr lang="ru-RU" sz="5600" b="1" dirty="0" err="1" smtClean="0"/>
              <a:t>бяха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делегирани</a:t>
            </a:r>
            <a:r>
              <a:rPr lang="ru-RU" sz="5600" b="1" dirty="0" smtClean="0"/>
              <a:t> наставнически функции за </a:t>
            </a:r>
            <a:r>
              <a:rPr lang="ru-RU" sz="5600" b="1" dirty="0" err="1" smtClean="0"/>
              <a:t>оказване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помощ</a:t>
            </a:r>
            <a:r>
              <a:rPr lang="ru-RU" sz="5600" b="1" dirty="0" smtClean="0"/>
              <a:t> на млад </a:t>
            </a:r>
            <a:r>
              <a:rPr lang="ru-RU" sz="5600" b="1" dirty="0" err="1" smtClean="0"/>
              <a:t>учител</a:t>
            </a:r>
            <a:r>
              <a:rPr lang="ru-RU" sz="5600" b="1" dirty="0" smtClean="0"/>
              <a:t>, на </a:t>
            </a:r>
            <a:r>
              <a:rPr lang="ru-RU" sz="5600" b="1" dirty="0" err="1" smtClean="0"/>
              <a:t>който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предстои</a:t>
            </a:r>
            <a:r>
              <a:rPr lang="ru-RU" sz="5600" b="1" dirty="0" smtClean="0"/>
              <a:t> да </a:t>
            </a:r>
            <a:r>
              <a:rPr lang="ru-RU" sz="5600" b="1" dirty="0" err="1" smtClean="0"/>
              <a:t>бъде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класен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ръководител</a:t>
            </a:r>
            <a:r>
              <a:rPr lang="ru-RU" sz="5600" b="1" dirty="0" smtClean="0"/>
              <a:t>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05522" y="532660"/>
            <a:ext cx="10448278" cy="11580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ІІІ. </a:t>
            </a:r>
            <a:r>
              <a:rPr lang="ru-RU" sz="3100" dirty="0" err="1"/>
              <a:t>Други</a:t>
            </a:r>
            <a:r>
              <a:rPr lang="ru-RU" sz="3100" dirty="0"/>
              <a:t> </a:t>
            </a:r>
            <a:r>
              <a:rPr lang="ru-RU" sz="3100" dirty="0" err="1"/>
              <a:t>професионални</a:t>
            </a:r>
            <a:r>
              <a:rPr lang="ru-RU" sz="3100" dirty="0"/>
              <a:t> </a:t>
            </a:r>
            <a:r>
              <a:rPr lang="ru-RU" sz="3100" dirty="0" err="1"/>
              <a:t>изисквания</a:t>
            </a:r>
            <a:r>
              <a:rPr lang="ru-RU" sz="3100" dirty="0"/>
              <a:t> за </a:t>
            </a:r>
            <a:r>
              <a:rPr lang="ru-RU" sz="3100" dirty="0" err="1"/>
              <a:t>изпълнение</a:t>
            </a:r>
            <a:r>
              <a:rPr lang="ru-RU" sz="3100" dirty="0"/>
              <a:t> на </a:t>
            </a:r>
            <a:r>
              <a:rPr lang="ru-RU" sz="3100" dirty="0" err="1"/>
              <a:t>длъжността</a:t>
            </a:r>
            <a:r>
              <a:rPr lang="ru-RU" sz="3100" dirty="0"/>
              <a:t>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800" dirty="0"/>
              <a:t>1. </a:t>
            </a:r>
            <a:r>
              <a:rPr lang="ru-RU" sz="1800" dirty="0" err="1"/>
              <a:t>Оценява</a:t>
            </a:r>
            <a:r>
              <a:rPr lang="ru-RU" sz="1800" dirty="0"/>
              <a:t> </a:t>
            </a:r>
            <a:r>
              <a:rPr lang="ru-RU" sz="1800" dirty="0" err="1"/>
              <a:t>професионалното</a:t>
            </a:r>
            <a:r>
              <a:rPr lang="ru-RU" sz="1800" dirty="0"/>
              <a:t> си развитие, </a:t>
            </a:r>
            <a:r>
              <a:rPr lang="ru-RU" sz="1800" dirty="0" err="1"/>
              <a:t>както</a:t>
            </a:r>
            <a:r>
              <a:rPr lang="ru-RU" sz="1800" dirty="0"/>
              <a:t> и </a:t>
            </a:r>
            <a:r>
              <a:rPr lang="ru-RU" sz="1800" dirty="0" err="1"/>
              <a:t>необходимостта</a:t>
            </a:r>
            <a:r>
              <a:rPr lang="ru-RU" sz="1800" dirty="0"/>
              <a:t> от </a:t>
            </a:r>
            <a:r>
              <a:rPr lang="ru-RU" sz="1800" dirty="0" err="1"/>
              <a:t>повишаване</a:t>
            </a:r>
            <a:r>
              <a:rPr lang="ru-RU" sz="1800" dirty="0"/>
              <a:t> на </a:t>
            </a:r>
            <a:r>
              <a:rPr lang="ru-RU" sz="1800" dirty="0" err="1"/>
              <a:t>квалификацията</a:t>
            </a:r>
            <a:r>
              <a:rPr lang="ru-RU" sz="1800" dirty="0"/>
              <a:t> си по теми,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приоритетите</a:t>
            </a:r>
            <a:r>
              <a:rPr lang="ru-RU" sz="1800" dirty="0"/>
              <a:t> и </a:t>
            </a:r>
            <a:r>
              <a:rPr lang="ru-RU" sz="1800" dirty="0" err="1"/>
              <a:t>развитието</a:t>
            </a:r>
            <a:r>
              <a:rPr lang="ru-RU" sz="1800" dirty="0"/>
              <a:t> на </a:t>
            </a:r>
            <a:r>
              <a:rPr lang="ru-RU" sz="1800" dirty="0" err="1"/>
              <a:t>институцията</a:t>
            </a:r>
            <a:r>
              <a:rPr lang="ru-RU" sz="1800" dirty="0"/>
              <a:t>, и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задължителните</a:t>
            </a:r>
            <a:r>
              <a:rPr lang="ru-RU" sz="1800" dirty="0"/>
              <a:t> </a:t>
            </a:r>
            <a:r>
              <a:rPr lang="ru-RU" sz="1800" dirty="0" err="1"/>
              <a:t>квалификационни</a:t>
            </a:r>
            <a:r>
              <a:rPr lang="ru-RU" sz="1800" dirty="0"/>
              <a:t> </a:t>
            </a:r>
            <a:r>
              <a:rPr lang="ru-RU" sz="1800" dirty="0" err="1"/>
              <a:t>кредити</a:t>
            </a:r>
            <a:r>
              <a:rPr lang="ru-RU" sz="1800" dirty="0"/>
              <a:t>.</a:t>
            </a:r>
            <a:br>
              <a:rPr lang="ru-RU" sz="1800" dirty="0"/>
            </a:br>
            <a:endParaRPr lang="en-US" sz="1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90687"/>
            <a:ext cx="9743983" cy="4486275"/>
          </a:xfrm>
        </p:spPr>
        <p:txBody>
          <a:bodyPr>
            <a:normAutofit/>
          </a:bodyPr>
          <a:lstStyle/>
          <a:p>
            <a:pPr algn="just"/>
            <a:r>
              <a:rPr lang="bg-BG" sz="1400" b="1" dirty="0" smtClean="0"/>
              <a:t>Всяка година участвам във вътрешните квалификационни форми , организирани от училището, имам задължителните квалификационни кредити. Участвам активно в ежегодните конференции и обучения, организирани от Дружеството на преподавателите по немски език в България. Участвам в квалификационните курсове, организирани от „Синдикат Образование“ към КТ “Подкрепа“. Участвам в различни извънучилищни обучения и инициативи, организирани от гражданските организации в град Бургас.</a:t>
            </a:r>
          </a:p>
          <a:p>
            <a:pPr marL="0" indent="0">
              <a:buNone/>
            </a:pPr>
            <a:r>
              <a:rPr lang="ru-RU" sz="1600" dirty="0" smtClean="0"/>
              <a:t>2</a:t>
            </a:r>
            <a:r>
              <a:rPr lang="ru-RU" sz="1600" dirty="0"/>
              <a:t>. </a:t>
            </a:r>
            <a:r>
              <a:rPr lang="ru-RU" sz="1600" dirty="0" err="1"/>
              <a:t>Професионално</a:t>
            </a:r>
            <a:r>
              <a:rPr lang="ru-RU" sz="1600" dirty="0"/>
              <a:t> </a:t>
            </a:r>
            <a:r>
              <a:rPr lang="ru-RU" sz="1600" dirty="0" err="1"/>
              <a:t>изпълнява</a:t>
            </a:r>
            <a:r>
              <a:rPr lang="ru-RU" sz="1600" dirty="0"/>
              <a:t> </a:t>
            </a:r>
            <a:r>
              <a:rPr lang="ru-RU" sz="1600" dirty="0" err="1"/>
              <a:t>задълженията</a:t>
            </a:r>
            <a:r>
              <a:rPr lang="ru-RU" sz="1600" dirty="0"/>
              <a:t> си </a:t>
            </a:r>
            <a:r>
              <a:rPr lang="ru-RU" sz="1600" dirty="0" err="1"/>
              <a:t>съгласно</a:t>
            </a:r>
            <a:r>
              <a:rPr lang="ru-RU" sz="1600" dirty="0"/>
              <a:t> </a:t>
            </a:r>
            <a:r>
              <a:rPr lang="ru-RU" sz="1600" dirty="0" err="1"/>
              <a:t>длъжностната</a:t>
            </a:r>
            <a:r>
              <a:rPr lang="ru-RU" sz="1600" dirty="0"/>
              <a:t> характеристика, </a:t>
            </a:r>
            <a:r>
              <a:rPr lang="ru-RU" sz="1600" dirty="0" err="1"/>
              <a:t>участва</a:t>
            </a:r>
            <a:r>
              <a:rPr lang="ru-RU" sz="1600" dirty="0"/>
              <a:t> </a:t>
            </a:r>
            <a:r>
              <a:rPr lang="ru-RU" sz="1600" dirty="0" err="1"/>
              <a:t>във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на </a:t>
            </a:r>
            <a:r>
              <a:rPr lang="ru-RU" sz="1600" dirty="0" err="1"/>
              <a:t>вътрешноинституционалната</a:t>
            </a:r>
            <a:r>
              <a:rPr lang="ru-RU" sz="1600" dirty="0"/>
              <a:t> квалификация, </a:t>
            </a:r>
            <a:r>
              <a:rPr lang="ru-RU" sz="1600" dirty="0" err="1"/>
              <a:t>прилага</a:t>
            </a:r>
            <a:r>
              <a:rPr lang="ru-RU" sz="1600" dirty="0"/>
              <a:t> и </a:t>
            </a:r>
            <a:r>
              <a:rPr lang="ru-RU" sz="1600" dirty="0" err="1"/>
              <a:t>представя</a:t>
            </a:r>
            <a:r>
              <a:rPr lang="ru-RU" sz="1600" dirty="0"/>
              <a:t> </a:t>
            </a:r>
            <a:r>
              <a:rPr lang="ru-RU" sz="1600" dirty="0" err="1"/>
              <a:t>иновативни</a:t>
            </a:r>
            <a:r>
              <a:rPr lang="ru-RU" sz="1600" dirty="0"/>
              <a:t> педагогически практики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 err="1" smtClean="0"/>
              <a:t>Участвам</a:t>
            </a:r>
            <a:r>
              <a:rPr lang="ru-RU" sz="1400" b="1" dirty="0" smtClean="0"/>
              <a:t> в активно </a:t>
            </a:r>
            <a:r>
              <a:rPr lang="ru-RU" sz="1400" b="1" dirty="0" err="1" smtClean="0"/>
              <a:t>във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всички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дейности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органзиране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образователния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процес</a:t>
            </a:r>
            <a:r>
              <a:rPr lang="ru-RU" sz="1400" b="1" dirty="0" smtClean="0"/>
              <a:t> и за </a:t>
            </a:r>
            <a:r>
              <a:rPr lang="ru-RU" sz="1400" b="1" dirty="0" err="1" smtClean="0"/>
              <a:t>развитието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училището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Редовно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повишавам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своята</a:t>
            </a:r>
            <a:r>
              <a:rPr lang="ru-RU" sz="1400" b="1" dirty="0" smtClean="0"/>
              <a:t> квалификация, </a:t>
            </a:r>
            <a:r>
              <a:rPr lang="ru-RU" sz="1400" b="1" dirty="0" err="1" smtClean="0"/>
              <a:t>изполвам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интерактивни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методи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преподаване</a:t>
            </a:r>
            <a:r>
              <a:rPr lang="ru-RU" sz="1400" b="1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3. </a:t>
            </a:r>
            <a:r>
              <a:rPr lang="ru-RU" sz="1600" dirty="0" err="1"/>
              <a:t>Познава</a:t>
            </a:r>
            <a:r>
              <a:rPr lang="ru-RU" sz="1600" dirty="0"/>
              <a:t> и </a:t>
            </a:r>
            <a:r>
              <a:rPr lang="ru-RU" sz="1600" dirty="0" err="1"/>
              <a:t>прилага</a:t>
            </a:r>
            <a:r>
              <a:rPr lang="ru-RU" sz="1600" dirty="0"/>
              <a:t> </a:t>
            </a:r>
            <a:r>
              <a:rPr lang="ru-RU" sz="1600" dirty="0" err="1"/>
              <a:t>нормативната</a:t>
            </a:r>
            <a:r>
              <a:rPr lang="ru-RU" sz="1600" dirty="0"/>
              <a:t> </a:t>
            </a:r>
            <a:r>
              <a:rPr lang="ru-RU" sz="1600" dirty="0" err="1"/>
              <a:t>уредба</a:t>
            </a:r>
            <a:r>
              <a:rPr lang="ru-RU" sz="1600" dirty="0"/>
              <a:t> за </a:t>
            </a:r>
            <a:r>
              <a:rPr lang="ru-RU" sz="1600" dirty="0" err="1"/>
              <a:t>системата</a:t>
            </a:r>
            <a:r>
              <a:rPr lang="ru-RU" sz="1600" dirty="0"/>
              <a:t> на </a:t>
            </a:r>
            <a:r>
              <a:rPr lang="ru-RU" sz="1600" dirty="0" err="1"/>
              <a:t>предучилищното</a:t>
            </a:r>
            <a:r>
              <a:rPr lang="ru-RU" sz="1600" dirty="0"/>
              <a:t> и </a:t>
            </a:r>
            <a:r>
              <a:rPr lang="ru-RU" sz="1600" dirty="0" err="1"/>
              <a:t>училищното</a:t>
            </a:r>
            <a:r>
              <a:rPr lang="ru-RU" sz="1600" dirty="0"/>
              <a:t> образование, </a:t>
            </a:r>
            <a:r>
              <a:rPr lang="ru-RU" sz="1600" dirty="0" err="1"/>
              <a:t>включително</a:t>
            </a:r>
            <a:r>
              <a:rPr lang="ru-RU" sz="1600" dirty="0"/>
              <a:t> и </a:t>
            </a:r>
            <a:r>
              <a:rPr lang="ru-RU" sz="1600" dirty="0" err="1"/>
              <a:t>документацията</a:t>
            </a:r>
            <a:r>
              <a:rPr lang="ru-RU" sz="1600" dirty="0"/>
              <a:t> на </a:t>
            </a:r>
            <a:r>
              <a:rPr lang="ru-RU" sz="1600" dirty="0" err="1" smtClean="0"/>
              <a:t>институцията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400" b="1" dirty="0" err="1" smtClean="0"/>
              <a:t>Участвам</a:t>
            </a:r>
            <a:r>
              <a:rPr lang="ru-RU" sz="1400" b="1" dirty="0" smtClean="0"/>
              <a:t> в много </a:t>
            </a:r>
            <a:r>
              <a:rPr lang="ru-RU" sz="1400" b="1" dirty="0" err="1" smtClean="0"/>
              <a:t>различни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комисии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изготвяне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задължителната</a:t>
            </a:r>
            <a:r>
              <a:rPr lang="ru-RU" sz="1400" b="1" dirty="0" smtClean="0"/>
              <a:t> документация на </a:t>
            </a:r>
            <a:r>
              <a:rPr lang="ru-RU" sz="1400" b="1" dirty="0" err="1" smtClean="0"/>
              <a:t>училищно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ниво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запознат</a:t>
            </a:r>
            <a:r>
              <a:rPr lang="ru-RU" sz="1400" b="1" dirty="0" smtClean="0"/>
              <a:t> с </a:t>
            </a:r>
            <a:r>
              <a:rPr lang="ru-RU" sz="1400" b="1" dirty="0" err="1" smtClean="0"/>
              <a:t>текстовете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тях</a:t>
            </a:r>
            <a:r>
              <a:rPr lang="ru-RU" sz="1400" b="1" dirty="0" smtClean="0"/>
              <a:t>. Като </a:t>
            </a:r>
            <a:r>
              <a:rPr lang="ru-RU" sz="1400" b="1" dirty="0" err="1" smtClean="0"/>
              <a:t>синдикален</a:t>
            </a:r>
            <a:r>
              <a:rPr lang="ru-RU" sz="1400" b="1" dirty="0" smtClean="0"/>
              <a:t> лидер </a:t>
            </a:r>
            <a:r>
              <a:rPr lang="ru-RU" sz="1400" b="1" dirty="0" err="1" smtClean="0"/>
              <a:t>боравя</a:t>
            </a:r>
            <a:r>
              <a:rPr lang="ru-RU" sz="1400" b="1" dirty="0" smtClean="0"/>
              <a:t> с </a:t>
            </a:r>
            <a:r>
              <a:rPr lang="ru-RU" sz="1400" b="1" dirty="0" err="1" smtClean="0"/>
              <a:t>документи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запознат</a:t>
            </a:r>
            <a:r>
              <a:rPr lang="ru-RU" sz="1400" b="1" dirty="0" smtClean="0"/>
              <a:t> с </a:t>
            </a:r>
            <a:r>
              <a:rPr lang="ru-RU" sz="1400" b="1" dirty="0" err="1" smtClean="0"/>
              <a:t>основните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наредби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които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касаят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педагогическия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непедагогически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състав</a:t>
            </a:r>
            <a:r>
              <a:rPr lang="ru-RU" sz="1400" b="1" dirty="0" smtClean="0"/>
              <a:t>. Като </a:t>
            </a:r>
            <a:r>
              <a:rPr lang="ru-RU" sz="1400" b="1" dirty="0" err="1" smtClean="0"/>
              <a:t>класен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ръководител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прилагам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нормативната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уредба</a:t>
            </a:r>
            <a:r>
              <a:rPr lang="ru-RU" sz="1400" b="1" dirty="0" smtClean="0"/>
              <a:t> и я </a:t>
            </a:r>
            <a:r>
              <a:rPr lang="ru-RU" sz="1400" b="1" dirty="0" err="1" smtClean="0"/>
              <a:t>спазвам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стриктно</a:t>
            </a:r>
            <a:r>
              <a:rPr lang="ru-RU" sz="1400" b="1" dirty="0" smtClean="0"/>
              <a:t>.</a:t>
            </a:r>
          </a:p>
          <a:p>
            <a:pPr marL="0" indent="0" algn="just">
              <a:buNone/>
            </a:pPr>
            <a:endParaRPr lang="ru-RU" sz="1400" b="1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33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94298" y="1109709"/>
            <a:ext cx="10359501" cy="715916"/>
          </a:xfrm>
        </p:spPr>
        <p:txBody>
          <a:bodyPr>
            <a:noAutofit/>
          </a:bodyPr>
          <a:lstStyle/>
          <a:p>
            <a:r>
              <a:rPr lang="ru-RU" sz="2800" dirty="0"/>
              <a:t>IV. Критерии, </a:t>
            </a:r>
            <a:r>
              <a:rPr lang="ru-RU" sz="2800" dirty="0" err="1"/>
              <a:t>определени</a:t>
            </a:r>
            <a:r>
              <a:rPr lang="ru-RU" sz="2800" dirty="0"/>
              <a:t> от директора на </a:t>
            </a:r>
            <a:r>
              <a:rPr lang="ru-RU" sz="2800" dirty="0" err="1"/>
              <a:t>институцията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00326"/>
            <a:ext cx="10515600" cy="4676637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pPr marL="0" indent="0">
              <a:buNone/>
            </a:pPr>
            <a:r>
              <a:rPr lang="ru-RU" sz="1600" dirty="0"/>
              <a:t>1. </a:t>
            </a:r>
            <a:r>
              <a:rPr lang="ru-RU" sz="1600" dirty="0" err="1"/>
              <a:t>Разработване</a:t>
            </a:r>
            <a:r>
              <a:rPr lang="ru-RU" sz="1600" dirty="0"/>
              <a:t> и </a:t>
            </a:r>
            <a:r>
              <a:rPr lang="ru-RU" sz="1600" dirty="0" err="1"/>
              <a:t>прилагане</a:t>
            </a:r>
            <a:r>
              <a:rPr lang="ru-RU" sz="1600" dirty="0"/>
              <a:t> на </a:t>
            </a:r>
            <a:r>
              <a:rPr lang="ru-RU" sz="1600" dirty="0" err="1"/>
              <a:t>собствени</a:t>
            </a:r>
            <a:r>
              <a:rPr lang="ru-RU" sz="1600" dirty="0"/>
              <a:t> </a:t>
            </a:r>
            <a:r>
              <a:rPr lang="ru-RU" sz="1600" dirty="0" err="1"/>
              <a:t>иновативни</a:t>
            </a:r>
            <a:r>
              <a:rPr lang="ru-RU" sz="1600" dirty="0"/>
              <a:t> </a:t>
            </a:r>
            <a:r>
              <a:rPr lang="ru-RU" sz="1600" dirty="0" err="1"/>
              <a:t>методи</a:t>
            </a:r>
            <a:r>
              <a:rPr lang="ru-RU" sz="1600" dirty="0"/>
              <a:t> и/или дидактически средства/</a:t>
            </a:r>
            <a:r>
              <a:rPr lang="ru-RU" sz="1600" dirty="0" err="1"/>
              <a:t>ресурси</a:t>
            </a:r>
            <a:r>
              <a:rPr lang="ru-RU" sz="1600" dirty="0"/>
              <a:t> за </a:t>
            </a:r>
            <a:r>
              <a:rPr lang="ru-RU" sz="1600" dirty="0" err="1"/>
              <a:t>постиганена</a:t>
            </a:r>
            <a:r>
              <a:rPr lang="ru-RU" sz="1600" dirty="0"/>
              <a:t> </a:t>
            </a:r>
            <a:r>
              <a:rPr lang="ru-RU" sz="1600" dirty="0" err="1"/>
              <a:t>по-високи</a:t>
            </a:r>
            <a:r>
              <a:rPr lang="ru-RU" sz="1600" dirty="0"/>
              <a:t> </a:t>
            </a:r>
            <a:r>
              <a:rPr lang="ru-RU" sz="1600" dirty="0" err="1"/>
              <a:t>образователни</a:t>
            </a:r>
            <a:r>
              <a:rPr lang="ru-RU" sz="1600" dirty="0"/>
              <a:t> </a:t>
            </a:r>
            <a:r>
              <a:rPr lang="ru-RU" sz="1600" dirty="0" err="1"/>
              <a:t>резултати</a:t>
            </a:r>
            <a:r>
              <a:rPr lang="ru-RU" sz="1600" dirty="0"/>
              <a:t> на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, с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работи</a:t>
            </a:r>
            <a:r>
              <a:rPr lang="ru-RU" sz="1600" dirty="0"/>
              <a:t>. </a:t>
            </a:r>
            <a:r>
              <a:rPr lang="ru-RU" sz="1600" dirty="0" err="1"/>
              <a:t>Подготвяне</a:t>
            </a:r>
            <a:r>
              <a:rPr lang="ru-RU" sz="1600" dirty="0"/>
              <a:t> на </a:t>
            </a:r>
            <a:r>
              <a:rPr lang="ru-RU" sz="1600" dirty="0" err="1"/>
              <a:t>електронни</a:t>
            </a:r>
            <a:r>
              <a:rPr lang="ru-RU" sz="1600" dirty="0"/>
              <a:t> </a:t>
            </a:r>
            <a:r>
              <a:rPr lang="ru-RU" sz="1600" dirty="0" err="1"/>
              <a:t>материали</a:t>
            </a:r>
            <a:r>
              <a:rPr lang="ru-RU" sz="1600" dirty="0"/>
              <a:t> и/или </a:t>
            </a:r>
            <a:r>
              <a:rPr lang="ru-RU" sz="1600" dirty="0" err="1"/>
              <a:t>уроци</a:t>
            </a:r>
            <a:r>
              <a:rPr lang="ru-RU" sz="1600" dirty="0"/>
              <a:t>. </a:t>
            </a:r>
            <a:r>
              <a:rPr lang="ru-RU" sz="1600" dirty="0" err="1"/>
              <a:t>Използване</a:t>
            </a:r>
            <a:r>
              <a:rPr lang="ru-RU" sz="1600" dirty="0"/>
              <a:t> на </a:t>
            </a:r>
            <a:r>
              <a:rPr lang="ru-RU" sz="1600" dirty="0" err="1"/>
              <a:t>различни</a:t>
            </a:r>
            <a:r>
              <a:rPr lang="ru-RU" sz="1600" dirty="0"/>
              <a:t> техники и стратегии за управление на </a:t>
            </a:r>
            <a:r>
              <a:rPr lang="ru-RU" sz="1600" dirty="0" err="1"/>
              <a:t>поведението</a:t>
            </a:r>
            <a:r>
              <a:rPr lang="ru-RU" sz="1600" dirty="0"/>
              <a:t> на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. </a:t>
            </a:r>
            <a:r>
              <a:rPr lang="ru-RU" sz="1600" dirty="0" err="1"/>
              <a:t>Насърчаване</a:t>
            </a:r>
            <a:r>
              <a:rPr lang="ru-RU" sz="1600" dirty="0"/>
              <a:t> на </a:t>
            </a:r>
            <a:r>
              <a:rPr lang="ru-RU" sz="1600" dirty="0" err="1"/>
              <a:t>самоконтрола</a:t>
            </a:r>
            <a:r>
              <a:rPr lang="ru-RU" sz="1600" dirty="0"/>
              <a:t>, </a:t>
            </a:r>
            <a:r>
              <a:rPr lang="ru-RU" sz="1600" dirty="0" err="1"/>
              <a:t>самостоятелността</a:t>
            </a:r>
            <a:r>
              <a:rPr lang="ru-RU" sz="1600" dirty="0"/>
              <a:t> и </a:t>
            </a:r>
            <a:r>
              <a:rPr lang="ru-RU" sz="1600" dirty="0" err="1"/>
              <a:t>съвместната</a:t>
            </a:r>
            <a:r>
              <a:rPr lang="ru-RU" sz="1600" dirty="0"/>
              <a:t> им работа чрез </a:t>
            </a:r>
            <a:r>
              <a:rPr lang="ru-RU" sz="1600" dirty="0" err="1"/>
              <a:t>развиването</a:t>
            </a:r>
            <a:r>
              <a:rPr lang="ru-RU" sz="1600" dirty="0"/>
              <a:t> на </a:t>
            </a:r>
            <a:r>
              <a:rPr lang="ru-RU" sz="1600" dirty="0" err="1"/>
              <a:t>техните</a:t>
            </a:r>
            <a:r>
              <a:rPr lang="ru-RU" sz="1600" dirty="0"/>
              <a:t>  </a:t>
            </a:r>
            <a:r>
              <a:rPr lang="ru-RU" sz="1600" dirty="0" err="1"/>
              <a:t>социални</a:t>
            </a:r>
            <a:r>
              <a:rPr lang="ru-RU" sz="1600" dirty="0"/>
              <a:t>, </a:t>
            </a:r>
            <a:r>
              <a:rPr lang="ru-RU" sz="1600" dirty="0" err="1"/>
              <a:t>емоционални</a:t>
            </a:r>
            <a:r>
              <a:rPr lang="ru-RU" sz="1600" dirty="0"/>
              <a:t> и </a:t>
            </a:r>
            <a:r>
              <a:rPr lang="ru-RU" sz="1600" dirty="0" err="1"/>
              <a:t>поведенчески</a:t>
            </a:r>
            <a:r>
              <a:rPr lang="ru-RU" sz="1600" dirty="0"/>
              <a:t> умения. </a:t>
            </a:r>
          </a:p>
          <a:p>
            <a:pPr marL="0" indent="0" algn="just">
              <a:buNone/>
            </a:pPr>
            <a:r>
              <a:rPr lang="ru-RU" sz="1400" b="1" dirty="0" err="1" smtClean="0"/>
              <a:t>Проявявам</a:t>
            </a:r>
            <a:r>
              <a:rPr lang="ru-RU" sz="1400" b="1" dirty="0" smtClean="0"/>
              <a:t> </a:t>
            </a:r>
            <a:r>
              <a:rPr lang="ru-RU" sz="1400" b="1" dirty="0"/>
              <a:t>внимание </a:t>
            </a:r>
            <a:r>
              <a:rPr lang="ru-RU" sz="1400" b="1" dirty="0" err="1"/>
              <a:t>към</a:t>
            </a:r>
            <a:r>
              <a:rPr lang="ru-RU" sz="1400" b="1" dirty="0"/>
              <a:t> </a:t>
            </a:r>
            <a:r>
              <a:rPr lang="ru-RU" sz="1400" b="1" dirty="0" err="1"/>
              <a:t>всеки</a:t>
            </a:r>
            <a:r>
              <a:rPr lang="ru-RU" sz="1400" b="1" dirty="0"/>
              <a:t> ученик, </a:t>
            </a:r>
            <a:r>
              <a:rPr lang="ru-RU" sz="1400" b="1" dirty="0" err="1"/>
              <a:t>като</a:t>
            </a:r>
            <a:r>
              <a:rPr lang="ru-RU" sz="1400" b="1" dirty="0"/>
              <a:t> </a:t>
            </a:r>
            <a:r>
              <a:rPr lang="ru-RU" sz="1400" b="1" dirty="0" err="1" smtClean="0"/>
              <a:t>изисквам</a:t>
            </a:r>
            <a:r>
              <a:rPr lang="ru-RU" sz="1400" b="1" dirty="0" smtClean="0"/>
              <a:t> </a:t>
            </a:r>
            <a:r>
              <a:rPr lang="ru-RU" sz="1400" b="1" dirty="0"/>
              <a:t>обратна </a:t>
            </a:r>
            <a:r>
              <a:rPr lang="ru-RU" sz="1400" b="1" dirty="0" err="1"/>
              <a:t>връзка</a:t>
            </a:r>
            <a:r>
              <a:rPr lang="ru-RU" sz="1400" b="1" dirty="0"/>
              <a:t> </a:t>
            </a:r>
            <a:r>
              <a:rPr lang="ru-RU" sz="1400" b="1" dirty="0" err="1"/>
              <a:t>относно</a:t>
            </a:r>
            <a:r>
              <a:rPr lang="ru-RU" sz="1400" b="1" dirty="0"/>
              <a:t> </a:t>
            </a:r>
            <a:r>
              <a:rPr lang="ru-RU" sz="1400" b="1" dirty="0" err="1"/>
              <a:t>атмосферата</a:t>
            </a:r>
            <a:r>
              <a:rPr lang="ru-RU" sz="1400" b="1" dirty="0"/>
              <a:t> и </a:t>
            </a:r>
            <a:r>
              <a:rPr lang="ru-RU" sz="1400" b="1" dirty="0" err="1"/>
              <a:t>качеството</a:t>
            </a:r>
            <a:r>
              <a:rPr lang="ru-RU" sz="1400" b="1" dirty="0"/>
              <a:t> на </a:t>
            </a:r>
            <a:r>
              <a:rPr lang="ru-RU" sz="1400" b="1" dirty="0" err="1"/>
              <a:t>проведеното</a:t>
            </a:r>
            <a:r>
              <a:rPr lang="ru-RU" sz="1400" b="1" dirty="0"/>
              <a:t> обучение, с цел </a:t>
            </a:r>
            <a:r>
              <a:rPr lang="ru-RU" sz="1400" b="1" dirty="0" err="1"/>
              <a:t>бъдещо</a:t>
            </a:r>
            <a:r>
              <a:rPr lang="ru-RU" sz="1400" b="1" dirty="0"/>
              <a:t> </a:t>
            </a:r>
            <a:r>
              <a:rPr lang="ru-RU" sz="1400" b="1" dirty="0" err="1"/>
              <a:t>подобряване</a:t>
            </a:r>
            <a:r>
              <a:rPr lang="ru-RU" sz="1400" b="1" dirty="0"/>
              <a:t> на </a:t>
            </a:r>
            <a:r>
              <a:rPr lang="ru-RU" sz="1400" b="1" dirty="0" err="1"/>
              <a:t>педагогическия</a:t>
            </a:r>
            <a:r>
              <a:rPr lang="ru-RU" sz="1400" b="1" dirty="0"/>
              <a:t> </a:t>
            </a:r>
            <a:r>
              <a:rPr lang="ru-RU" sz="1400" b="1" dirty="0" err="1"/>
              <a:t>процес</a:t>
            </a:r>
            <a:r>
              <a:rPr lang="ru-RU" sz="1400" b="1" dirty="0"/>
              <a:t>. </a:t>
            </a:r>
            <a:r>
              <a:rPr lang="ru-RU" sz="1400" b="1" dirty="0" err="1" smtClean="0"/>
              <a:t>Предразполагам</a:t>
            </a:r>
            <a:r>
              <a:rPr lang="ru-RU" sz="1400" b="1" dirty="0" smtClean="0"/>
              <a:t> </a:t>
            </a:r>
            <a:r>
              <a:rPr lang="ru-RU" sz="1400" b="1" dirty="0"/>
              <a:t>ученика да </a:t>
            </a:r>
            <a:r>
              <a:rPr lang="ru-RU" sz="1400" b="1" dirty="0" err="1"/>
              <a:t>участва</a:t>
            </a:r>
            <a:r>
              <a:rPr lang="ru-RU" sz="1400" b="1" dirty="0"/>
              <a:t> </a:t>
            </a:r>
            <a:r>
              <a:rPr lang="ru-RU" sz="1400" b="1" dirty="0" err="1"/>
              <a:t>равностойно</a:t>
            </a:r>
            <a:r>
              <a:rPr lang="ru-RU" sz="1400" b="1" dirty="0"/>
              <a:t> в </a:t>
            </a:r>
            <a:r>
              <a:rPr lang="ru-RU" sz="1400" b="1" dirty="0" err="1"/>
              <a:t>обучението</a:t>
            </a:r>
            <a:r>
              <a:rPr lang="ru-RU" sz="1400" b="1" dirty="0"/>
              <a:t>, </a:t>
            </a:r>
            <a:r>
              <a:rPr lang="ru-RU" sz="1400" b="1" dirty="0" err="1"/>
              <a:t>съобразявайки</a:t>
            </a:r>
            <a:r>
              <a:rPr lang="ru-RU" sz="1400" b="1" dirty="0"/>
              <a:t> се с </a:t>
            </a:r>
            <a:r>
              <a:rPr lang="ru-RU" sz="1400" b="1" dirty="0" err="1"/>
              <a:t>индивидуалните</a:t>
            </a:r>
            <a:r>
              <a:rPr lang="ru-RU" sz="1400" b="1" dirty="0"/>
              <a:t> </a:t>
            </a:r>
            <a:r>
              <a:rPr lang="ru-RU" sz="1400" b="1" dirty="0" err="1"/>
              <a:t>му</a:t>
            </a:r>
            <a:r>
              <a:rPr lang="ru-RU" sz="1400" b="1" dirty="0"/>
              <a:t> 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особености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възможности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Използвам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разнообразни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форми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учене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оценяване</a:t>
            </a:r>
            <a:r>
              <a:rPr lang="ru-RU" sz="1400" b="1" dirty="0" smtClean="0"/>
              <a:t> – </a:t>
            </a:r>
            <a:r>
              <a:rPr lang="ru-RU" sz="1400" b="1" dirty="0" err="1" smtClean="0"/>
              <a:t>интерактивни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методи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използване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дигиталните</a:t>
            </a:r>
            <a:r>
              <a:rPr lang="ru-RU" sz="1400" b="1" dirty="0" smtClean="0"/>
              <a:t> устройства(интерактивен дисплей..), </a:t>
            </a:r>
            <a:r>
              <a:rPr lang="ru-RU" sz="1400" b="1" dirty="0" err="1" smtClean="0"/>
              <a:t>проектобазирано</a:t>
            </a:r>
            <a:r>
              <a:rPr lang="ru-RU" sz="1400" b="1" dirty="0" smtClean="0"/>
              <a:t> обучение, </a:t>
            </a:r>
            <a:r>
              <a:rPr lang="ru-RU" sz="1400" b="1" dirty="0" err="1" smtClean="0"/>
              <a:t>разнообразни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социални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форми</a:t>
            </a:r>
            <a:r>
              <a:rPr lang="ru-RU" sz="1400" b="1" dirty="0" smtClean="0"/>
              <a:t> и работа в </a:t>
            </a:r>
            <a:r>
              <a:rPr lang="ru-RU" sz="1400" b="1" dirty="0" err="1" smtClean="0"/>
              <a:t>екип</a:t>
            </a:r>
            <a:r>
              <a:rPr lang="ru-RU" sz="1400" b="1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2</a:t>
            </a:r>
            <a:r>
              <a:rPr lang="ru-RU" sz="1600" dirty="0"/>
              <a:t>. Участие в </a:t>
            </a:r>
            <a:r>
              <a:rPr lang="ru-RU" sz="1600" dirty="0" err="1"/>
              <a:t>информационни</a:t>
            </a:r>
            <a:r>
              <a:rPr lang="ru-RU" sz="1600" dirty="0"/>
              <a:t> и </a:t>
            </a:r>
            <a:r>
              <a:rPr lang="ru-RU" sz="1600" dirty="0" err="1"/>
              <a:t>публични</a:t>
            </a:r>
            <a:r>
              <a:rPr lang="ru-RU" sz="1600" dirty="0"/>
              <a:t> кампании/</a:t>
            </a:r>
            <a:r>
              <a:rPr lang="ru-RU" sz="1600" dirty="0" err="1"/>
              <a:t>дейности</a:t>
            </a:r>
            <a:r>
              <a:rPr lang="ru-RU" sz="1600" dirty="0"/>
              <a:t> на </a:t>
            </a:r>
            <a:r>
              <a:rPr lang="ru-RU" sz="1600" dirty="0" err="1"/>
              <a:t>институцията</a:t>
            </a:r>
            <a:r>
              <a:rPr lang="ru-RU" sz="1600" dirty="0"/>
              <a:t> и принос за </a:t>
            </a:r>
            <a:r>
              <a:rPr lang="ru-RU" sz="1600" dirty="0" err="1"/>
              <a:t>положителния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 имидж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 err="1" smtClean="0"/>
              <a:t>Участвам</a:t>
            </a:r>
            <a:r>
              <a:rPr lang="ru-RU" sz="1400" b="1" dirty="0" smtClean="0"/>
              <a:t> активно в </a:t>
            </a:r>
            <a:r>
              <a:rPr lang="ru-RU" sz="1400" b="1" dirty="0" err="1" smtClean="0"/>
              <a:t>рекламната</a:t>
            </a:r>
            <a:r>
              <a:rPr lang="ru-RU" sz="1400" b="1" dirty="0" smtClean="0"/>
              <a:t> кампания на </a:t>
            </a:r>
            <a:r>
              <a:rPr lang="ru-RU" sz="1400" b="1" dirty="0" err="1" smtClean="0"/>
              <a:t>училището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Организирал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дарителска</a:t>
            </a:r>
            <a:r>
              <a:rPr lang="ru-RU" sz="1400" b="1" dirty="0" smtClean="0"/>
              <a:t> акция, </a:t>
            </a:r>
            <a:r>
              <a:rPr lang="ru-RU" sz="1400" b="1" dirty="0" err="1" smtClean="0"/>
              <a:t>представял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училището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срещи</a:t>
            </a:r>
            <a:r>
              <a:rPr lang="ru-RU" sz="1400" b="1" dirty="0" smtClean="0"/>
              <a:t> с </a:t>
            </a:r>
            <a:r>
              <a:rPr lang="ru-RU" sz="1400" b="1" dirty="0" err="1" smtClean="0"/>
              <a:t>Бургаската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общественост</a:t>
            </a:r>
            <a:r>
              <a:rPr lang="ru-RU" sz="1400" b="1" dirty="0" smtClean="0"/>
              <a:t>. Правил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презентации на </a:t>
            </a:r>
            <a:r>
              <a:rPr lang="ru-RU" sz="1400" b="1" dirty="0" err="1" smtClean="0"/>
              <a:t>училището</a:t>
            </a:r>
            <a:r>
              <a:rPr lang="ru-RU" sz="1400" b="1" dirty="0" smtClean="0"/>
              <a:t> пред </a:t>
            </a:r>
            <a:r>
              <a:rPr lang="ru-RU" sz="1400" b="1" dirty="0" err="1" smtClean="0"/>
              <a:t>колеги</a:t>
            </a:r>
            <a:r>
              <a:rPr lang="ru-RU" sz="1400" b="1" dirty="0" smtClean="0"/>
              <a:t>, бизнес организации и </a:t>
            </a:r>
            <a:r>
              <a:rPr lang="ru-RU" sz="1400" b="1" dirty="0" err="1" smtClean="0"/>
              <a:t>Ротари</a:t>
            </a:r>
            <a:r>
              <a:rPr lang="ru-RU" sz="1400" b="1" dirty="0" smtClean="0"/>
              <a:t> клуб.</a:t>
            </a:r>
          </a:p>
          <a:p>
            <a:pPr marL="0" indent="0">
              <a:buNone/>
            </a:pPr>
            <a:r>
              <a:rPr lang="ru-RU" sz="1600" dirty="0"/>
              <a:t>3. </a:t>
            </a:r>
            <a:r>
              <a:rPr lang="ru-RU" sz="1600" dirty="0" err="1"/>
              <a:t>Разработване</a:t>
            </a:r>
            <a:r>
              <a:rPr lang="ru-RU" sz="1600" dirty="0"/>
              <a:t> и/или участие в </a:t>
            </a:r>
            <a:r>
              <a:rPr lang="ru-RU" sz="1600" dirty="0" err="1"/>
              <a:t>изпълнение</a:t>
            </a:r>
            <a:r>
              <a:rPr lang="ru-RU" sz="1600" dirty="0"/>
              <a:t> на </a:t>
            </a:r>
            <a:r>
              <a:rPr lang="ru-RU" sz="1600" dirty="0" err="1"/>
              <a:t>проекти</a:t>
            </a:r>
            <a:r>
              <a:rPr lang="ru-RU" sz="1600" dirty="0"/>
              <a:t> в </a:t>
            </a:r>
            <a:r>
              <a:rPr lang="ru-RU" sz="1600" dirty="0" err="1"/>
              <a:t>приоритетни</a:t>
            </a:r>
            <a:r>
              <a:rPr lang="ru-RU" sz="1600" dirty="0"/>
              <a:t> за </a:t>
            </a:r>
            <a:r>
              <a:rPr lang="ru-RU" sz="1600" dirty="0" err="1"/>
              <a:t>институцията</a:t>
            </a:r>
            <a:r>
              <a:rPr lang="ru-RU" sz="1600" dirty="0"/>
              <a:t> направления в </a:t>
            </a:r>
            <a:r>
              <a:rPr lang="ru-RU" sz="1600" dirty="0" err="1"/>
              <a:t>съответствие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стратегията</a:t>
            </a:r>
            <a:r>
              <a:rPr lang="ru-RU" sz="1600" dirty="0"/>
              <a:t> за развитие и в </a:t>
            </a:r>
            <a:r>
              <a:rPr lang="ru-RU" sz="1600" dirty="0" err="1"/>
              <a:t>сътрудничество</a:t>
            </a:r>
            <a:r>
              <a:rPr lang="ru-RU" sz="1600" dirty="0"/>
              <a:t> с </a:t>
            </a:r>
            <a:r>
              <a:rPr lang="ru-RU" sz="1600" dirty="0" err="1"/>
              <a:t>партньори</a:t>
            </a:r>
            <a:r>
              <a:rPr lang="ru-RU" sz="1600" dirty="0"/>
              <a:t> на </a:t>
            </a:r>
            <a:r>
              <a:rPr lang="ru-RU" sz="1600" dirty="0" err="1"/>
              <a:t>образователната</a:t>
            </a:r>
            <a:r>
              <a:rPr lang="ru-RU" sz="1600" dirty="0"/>
              <a:t> институция. Работа по </a:t>
            </a:r>
            <a:r>
              <a:rPr lang="ru-RU" sz="1600" dirty="0" err="1"/>
              <a:t>образователни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 на </a:t>
            </a:r>
            <a:r>
              <a:rPr lang="ru-RU" sz="1600" dirty="0" err="1"/>
              <a:t>институционално</a:t>
            </a:r>
            <a:r>
              <a:rPr lang="ru-RU" sz="1600" dirty="0"/>
              <a:t> и/или </a:t>
            </a:r>
            <a:r>
              <a:rPr lang="ru-RU" sz="1600" dirty="0" err="1"/>
              <a:t>регионално</a:t>
            </a:r>
            <a:r>
              <a:rPr lang="ru-RU" sz="1600" dirty="0"/>
              <a:t> и </a:t>
            </a:r>
            <a:r>
              <a:rPr lang="ru-RU" sz="1600" dirty="0" err="1"/>
              <a:t>национално</a:t>
            </a:r>
            <a:r>
              <a:rPr lang="ru-RU" sz="1600" dirty="0"/>
              <a:t> </a:t>
            </a:r>
            <a:r>
              <a:rPr lang="ru-RU" sz="1600" dirty="0" err="1"/>
              <a:t>равнище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 err="1" smtClean="0"/>
              <a:t>Участвам</a:t>
            </a:r>
            <a:r>
              <a:rPr lang="ru-RU" sz="1400" b="1" dirty="0" smtClean="0"/>
              <a:t> активно в </a:t>
            </a:r>
            <a:r>
              <a:rPr lang="ru-RU" sz="1400" b="1" dirty="0" err="1" smtClean="0"/>
              <a:t>разработването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различни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проекти</a:t>
            </a:r>
            <a:r>
              <a:rPr lang="ru-RU" sz="1400" b="1" dirty="0" smtClean="0"/>
              <a:t> по </a:t>
            </a:r>
            <a:r>
              <a:rPr lang="ru-RU" sz="1400" b="1" dirty="0" err="1" smtClean="0"/>
              <a:t>Националните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програми</a:t>
            </a:r>
            <a:r>
              <a:rPr lang="ru-RU" sz="1400" b="1" dirty="0" smtClean="0"/>
              <a:t>, по </a:t>
            </a:r>
            <a:r>
              <a:rPr lang="ru-RU" sz="1400" b="1" dirty="0" err="1"/>
              <a:t>п</a:t>
            </a:r>
            <a:r>
              <a:rPr lang="ru-RU" sz="1400" b="1" dirty="0" err="1" smtClean="0"/>
              <a:t>рограма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Еразъм</a:t>
            </a:r>
            <a:r>
              <a:rPr lang="ru-RU" sz="1400" b="1" dirty="0" smtClean="0"/>
              <a:t>+, Америка за </a:t>
            </a:r>
            <a:r>
              <a:rPr lang="ru-RU" sz="1400" b="1" dirty="0" err="1" smtClean="0"/>
              <a:t>България</a:t>
            </a:r>
            <a:r>
              <a:rPr lang="ru-RU" sz="1400" b="1" dirty="0" smtClean="0"/>
              <a:t>, проект по метода «Продуктивно обучение» . Бил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координатор по проект «</a:t>
            </a:r>
            <a:r>
              <a:rPr lang="ru-RU" sz="1400" b="1" dirty="0" err="1" smtClean="0"/>
              <a:t>Твоят</a:t>
            </a:r>
            <a:r>
              <a:rPr lang="ru-RU" sz="1400" b="1" dirty="0" smtClean="0"/>
              <a:t> час» . В </a:t>
            </a:r>
            <a:r>
              <a:rPr lang="ru-RU" sz="1400" b="1" dirty="0" err="1" smtClean="0"/>
              <a:t>последните</a:t>
            </a:r>
            <a:r>
              <a:rPr lang="ru-RU" sz="1400" b="1" dirty="0" smtClean="0"/>
              <a:t> 4 </a:t>
            </a:r>
            <a:r>
              <a:rPr lang="ru-RU" sz="1400" b="1" dirty="0" err="1" smtClean="0"/>
              <a:t>години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участвам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мобилностите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отчетите</a:t>
            </a:r>
            <a:r>
              <a:rPr lang="ru-RU" sz="1400" b="1" dirty="0" smtClean="0"/>
              <a:t> по </a:t>
            </a:r>
            <a:r>
              <a:rPr lang="ru-RU" sz="1400" b="1" dirty="0" err="1" smtClean="0"/>
              <a:t>програма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Еразъм</a:t>
            </a:r>
            <a:r>
              <a:rPr lang="ru-RU" sz="1400" b="1" dirty="0" smtClean="0"/>
              <a:t>+.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81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ru-RU" sz="2800" smtClean="0"/>
              <a:t>IV. Критерии, определени от директора на институцията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89103"/>
            <a:ext cx="9140301" cy="458786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 marL="0" indent="0" algn="just">
              <a:buNone/>
            </a:pPr>
            <a:r>
              <a:rPr lang="ru-RU" sz="1400" b="1" dirty="0"/>
              <a:t>Старая се </a:t>
            </a:r>
            <a:r>
              <a:rPr lang="ru-RU" sz="1400" b="1" dirty="0" err="1"/>
              <a:t>винаги</a:t>
            </a:r>
            <a:r>
              <a:rPr lang="ru-RU" sz="1400" b="1" dirty="0"/>
              <a:t> да </a:t>
            </a:r>
            <a:r>
              <a:rPr lang="ru-RU" sz="1400" b="1" dirty="0" err="1" smtClean="0"/>
              <a:t>изпълнявам</a:t>
            </a:r>
            <a:r>
              <a:rPr lang="ru-RU" sz="1400" b="1" dirty="0" smtClean="0"/>
              <a:t> </a:t>
            </a:r>
            <a:r>
              <a:rPr lang="ru-RU" sz="1400" b="1" dirty="0"/>
              <a:t>в срок </a:t>
            </a:r>
            <a:r>
              <a:rPr lang="ru-RU" sz="1400" b="1" dirty="0" err="1"/>
              <a:t>поставените</a:t>
            </a:r>
            <a:r>
              <a:rPr lang="ru-RU" sz="1400" b="1" dirty="0"/>
              <a:t> ми задачи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Досега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получавал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забележки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възложените</a:t>
            </a:r>
            <a:r>
              <a:rPr lang="ru-RU" sz="1400" b="1" dirty="0" smtClean="0"/>
              <a:t> ми  от Директора задачи.</a:t>
            </a:r>
          </a:p>
          <a:p>
            <a:pPr marL="0" indent="0">
              <a:buNone/>
            </a:pPr>
            <a:r>
              <a:rPr lang="ru-RU" sz="1600" dirty="0"/>
              <a:t>5. Успешно </a:t>
            </a:r>
            <a:r>
              <a:rPr lang="ru-RU" sz="1600" dirty="0" err="1"/>
              <a:t>предотвратяване</a:t>
            </a:r>
            <a:r>
              <a:rPr lang="ru-RU" sz="1600" dirty="0"/>
              <a:t> и </a:t>
            </a:r>
            <a:r>
              <a:rPr lang="ru-RU" sz="1600" dirty="0" err="1"/>
              <a:t>справяне</a:t>
            </a:r>
            <a:r>
              <a:rPr lang="ru-RU" sz="1600" dirty="0"/>
              <a:t> с </a:t>
            </a:r>
            <a:r>
              <a:rPr lang="ru-RU" sz="1600" dirty="0" err="1"/>
              <a:t>кризисни</a:t>
            </a:r>
            <a:r>
              <a:rPr lang="ru-RU" sz="1600" dirty="0"/>
              <a:t> ситуации от различен характер. Умение за работа под </a:t>
            </a:r>
            <a:r>
              <a:rPr lang="ru-RU" sz="1600" dirty="0" err="1"/>
              <a:t>напрежение</a:t>
            </a:r>
            <a:r>
              <a:rPr lang="ru-RU" sz="1600" dirty="0"/>
              <a:t>. </a:t>
            </a:r>
            <a:r>
              <a:rPr lang="ru-RU" sz="1600" dirty="0" err="1"/>
              <a:t>Използване</a:t>
            </a:r>
            <a:r>
              <a:rPr lang="ru-RU" sz="1600" dirty="0"/>
              <a:t> на „</a:t>
            </a:r>
            <a:r>
              <a:rPr lang="ru-RU" sz="1600" dirty="0" err="1"/>
              <a:t>подкрепящ</a:t>
            </a:r>
            <a:r>
              <a:rPr lang="ru-RU" sz="1600" dirty="0"/>
              <a:t>“ </a:t>
            </a:r>
            <a:r>
              <a:rPr lang="ru-RU" sz="1600" dirty="0" err="1"/>
              <a:t>стил</a:t>
            </a:r>
            <a:r>
              <a:rPr lang="ru-RU" sz="1600" dirty="0"/>
              <a:t> на взаимодействие с </a:t>
            </a:r>
            <a:r>
              <a:rPr lang="ru-RU" sz="1600" dirty="0" err="1"/>
              <a:t>децата</a:t>
            </a:r>
            <a:r>
              <a:rPr lang="ru-RU" sz="1600" dirty="0"/>
              <a:t>/</a:t>
            </a:r>
            <a:r>
              <a:rPr lang="ru-RU" sz="1600" dirty="0" err="1"/>
              <a:t>учениците</a:t>
            </a:r>
            <a:r>
              <a:rPr lang="ru-RU" sz="1600" dirty="0"/>
              <a:t>, родители и </a:t>
            </a:r>
            <a:r>
              <a:rPr lang="ru-RU" sz="1600" dirty="0" err="1"/>
              <a:t>колеги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400" b="1" dirty="0" err="1" smtClean="0"/>
              <a:t>През</a:t>
            </a:r>
            <a:r>
              <a:rPr lang="ru-RU" sz="1400" b="1" dirty="0" smtClean="0"/>
              <a:t> своя </a:t>
            </a:r>
            <a:r>
              <a:rPr lang="ru-RU" sz="1400" b="1" dirty="0" err="1" smtClean="0"/>
              <a:t>учителски</a:t>
            </a:r>
            <a:r>
              <a:rPr lang="ru-RU" sz="1400" b="1" dirty="0" smtClean="0"/>
              <a:t> стаж до момента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имал</a:t>
            </a:r>
            <a:r>
              <a:rPr lang="ru-RU" sz="1400" b="1" dirty="0" smtClean="0"/>
              <a:t> много </a:t>
            </a:r>
            <a:r>
              <a:rPr lang="ru-RU" sz="1400" b="1" dirty="0" err="1" smtClean="0"/>
              <a:t>конфликтни</a:t>
            </a:r>
            <a:r>
              <a:rPr lang="ru-RU" sz="1400" b="1" dirty="0" smtClean="0"/>
              <a:t> ситуации, </a:t>
            </a:r>
            <a:r>
              <a:rPr lang="ru-RU" sz="1400" b="1" dirty="0" err="1" smtClean="0"/>
              <a:t>които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изискват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запазване</a:t>
            </a:r>
            <a:r>
              <a:rPr lang="ru-RU" sz="1400" b="1" dirty="0" smtClean="0"/>
              <a:t> на самообладание и </a:t>
            </a:r>
            <a:r>
              <a:rPr lang="ru-RU" sz="1400" b="1" dirty="0" err="1" smtClean="0"/>
              <a:t>убеждаване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учениците</a:t>
            </a:r>
            <a:r>
              <a:rPr lang="ru-RU" sz="1400" b="1" dirty="0" smtClean="0"/>
              <a:t> и </a:t>
            </a:r>
            <a:r>
              <a:rPr lang="ru-RU" sz="1400" b="1" dirty="0" err="1" smtClean="0"/>
              <a:t>техните</a:t>
            </a:r>
            <a:r>
              <a:rPr lang="ru-RU" sz="1400" b="1" dirty="0" smtClean="0"/>
              <a:t> родители в </a:t>
            </a:r>
            <a:r>
              <a:rPr lang="ru-RU" sz="1400" b="1" dirty="0" err="1" smtClean="0"/>
              <a:t>заложените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приоритетни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дейности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Осланям</a:t>
            </a:r>
            <a:r>
              <a:rPr lang="ru-RU" sz="1400" b="1" dirty="0" smtClean="0"/>
              <a:t> се на своя опит и рутина, за да се </a:t>
            </a:r>
            <a:r>
              <a:rPr lang="ru-RU" sz="1400" b="1" dirty="0" err="1" smtClean="0"/>
              <a:t>справям</a:t>
            </a:r>
            <a:r>
              <a:rPr lang="ru-RU" sz="1400" b="1" dirty="0" smtClean="0"/>
              <a:t> с </a:t>
            </a:r>
            <a:r>
              <a:rPr lang="ru-RU" sz="1400" b="1" dirty="0" err="1" smtClean="0"/>
              <a:t>напрежението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работата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което</a:t>
            </a:r>
            <a:r>
              <a:rPr lang="ru-RU" sz="1400" b="1" dirty="0" smtClean="0"/>
              <a:t> е на </a:t>
            </a:r>
            <a:r>
              <a:rPr lang="ru-RU" sz="1400" b="1" dirty="0" err="1" smtClean="0"/>
              <a:t>моменти</a:t>
            </a:r>
            <a:r>
              <a:rPr lang="ru-RU" sz="1400" b="1" dirty="0" smtClean="0"/>
              <a:t> много </a:t>
            </a:r>
            <a:r>
              <a:rPr lang="ru-RU" sz="1400" b="1" dirty="0" err="1" smtClean="0"/>
              <a:t>засилено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Имал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случаи и успешно </a:t>
            </a:r>
            <a:r>
              <a:rPr lang="ru-RU" sz="1400" b="1" dirty="0" err="1" smtClean="0"/>
              <a:t>съм</a:t>
            </a:r>
            <a:r>
              <a:rPr lang="ru-RU" sz="1400" b="1" dirty="0" smtClean="0"/>
              <a:t> се </a:t>
            </a:r>
            <a:r>
              <a:rPr lang="ru-RU" sz="1400" b="1" dirty="0" err="1" smtClean="0"/>
              <a:t>справял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със</a:t>
            </a:r>
            <a:r>
              <a:rPr lang="ru-RU" sz="1400" b="1" dirty="0" smtClean="0"/>
              <a:t> случаи на </a:t>
            </a:r>
            <a:r>
              <a:rPr lang="ru-RU" sz="1400" b="1" dirty="0" err="1" smtClean="0"/>
              <a:t>агресия</a:t>
            </a:r>
            <a:r>
              <a:rPr lang="ru-RU" sz="1400" b="1" dirty="0" smtClean="0"/>
              <a:t> , насилие и </a:t>
            </a:r>
            <a:r>
              <a:rPr lang="ru-RU" sz="1400" b="1" dirty="0" err="1" smtClean="0"/>
              <a:t>евакуиране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учениците</a:t>
            </a:r>
            <a:r>
              <a:rPr lang="ru-RU" sz="1400" b="1" dirty="0" smtClean="0"/>
              <a:t> при бедствия и аварии.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endParaRPr lang="en-US" sz="14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838200" y="1180731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4.Точно, </a:t>
            </a:r>
            <a:r>
              <a:rPr lang="ru-RU" sz="1600" dirty="0" err="1" smtClean="0"/>
              <a:t>прецизно</a:t>
            </a:r>
            <a:r>
              <a:rPr lang="ru-RU" sz="1600" dirty="0" smtClean="0"/>
              <a:t>, </a:t>
            </a:r>
            <a:r>
              <a:rPr lang="ru-RU" sz="1600" dirty="0" err="1" smtClean="0"/>
              <a:t>коректно</a:t>
            </a:r>
            <a:r>
              <a:rPr lang="ru-RU" sz="1600" dirty="0" smtClean="0"/>
              <a:t> и в срок </a:t>
            </a:r>
            <a:r>
              <a:rPr lang="ru-RU" sz="1600" dirty="0" err="1" smtClean="0"/>
              <a:t>изпълнение</a:t>
            </a:r>
            <a:r>
              <a:rPr lang="ru-RU" sz="1600" dirty="0" smtClean="0"/>
              <a:t> на задачи, </a:t>
            </a:r>
            <a:r>
              <a:rPr lang="ru-RU" sz="1600" dirty="0" err="1" smtClean="0"/>
              <a:t>поставени</a:t>
            </a:r>
            <a:r>
              <a:rPr lang="ru-RU" sz="1600" dirty="0" smtClean="0"/>
              <a:t> от директора.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4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2499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800" dirty="0"/>
              <a:t>Информация за </a:t>
            </a:r>
            <a:r>
              <a:rPr lang="ru-RU" sz="2800" dirty="0" err="1"/>
              <a:t>връзка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pPr marL="0" indent="0">
              <a:buNone/>
            </a:pPr>
            <a:r>
              <a:rPr lang="ru-RU" sz="1800" b="1" dirty="0" smtClean="0"/>
              <a:t>СУ «Иван </a:t>
            </a:r>
            <a:r>
              <a:rPr lang="ru-RU" sz="1800" b="1" dirty="0" err="1" smtClean="0"/>
              <a:t>Вазов</a:t>
            </a:r>
            <a:r>
              <a:rPr lang="ru-RU" sz="1800" b="1" dirty="0" smtClean="0"/>
              <a:t>», град Бургас</a:t>
            </a:r>
            <a:endParaRPr lang="ru-RU" sz="1800" b="1" dirty="0"/>
          </a:p>
          <a:p>
            <a:r>
              <a:rPr lang="ru-RU" sz="1800" dirty="0" smtClean="0"/>
              <a:t>Адрес</a:t>
            </a:r>
            <a:r>
              <a:rPr lang="ru-RU" sz="1800" dirty="0"/>
              <a:t>: гр. Бургас 8000, бул. “</a:t>
            </a:r>
            <a:r>
              <a:rPr lang="ru-RU" sz="1800" dirty="0" err="1"/>
              <a:t>Христо</a:t>
            </a:r>
            <a:r>
              <a:rPr lang="ru-RU" sz="1800" dirty="0"/>
              <a:t> </a:t>
            </a:r>
            <a:r>
              <a:rPr lang="ru-RU" sz="1800" dirty="0" err="1"/>
              <a:t>Ботев</a:t>
            </a:r>
            <a:r>
              <a:rPr lang="ru-RU" sz="1800" dirty="0"/>
              <a:t>” №</a:t>
            </a:r>
            <a:r>
              <a:rPr lang="ru-RU" sz="1800" dirty="0" smtClean="0"/>
              <a:t>42</a:t>
            </a:r>
          </a:p>
          <a:p>
            <a:r>
              <a:rPr lang="bg-BG" sz="1800" dirty="0"/>
              <a:t>Телефон: 0888659357</a:t>
            </a:r>
            <a:br>
              <a:rPr lang="bg-BG" sz="1800" dirty="0"/>
            </a:br>
            <a:r>
              <a:rPr lang="en-US" sz="1800" dirty="0"/>
              <a:t>e-Mail: russinb@hotmail.com</a:t>
            </a:r>
          </a:p>
        </p:txBody>
      </p:sp>
    </p:spTree>
    <p:extLst>
      <p:ext uri="{BB962C8B-B14F-4D97-AF65-F5344CB8AC3E}">
        <p14:creationId xmlns:p14="http://schemas.microsoft.com/office/powerpoint/2010/main" val="23203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Философия</a:t>
            </a: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/</a:t>
            </a:r>
            <a:r>
              <a:rPr lang="bg-BG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мисъл/:</a:t>
            </a:r>
            <a:endParaRPr lang="en-US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„Истински хубавите неща се случват тогава, когато направиш нещо повече от това, което е трябвало да направиш“-</a:t>
            </a:r>
            <a:r>
              <a:rPr lang="bg-BG" dirty="0"/>
              <a:t> </a:t>
            </a:r>
            <a:r>
              <a:rPr lang="ru-RU" dirty="0" err="1" smtClean="0"/>
              <a:t>Херман</a:t>
            </a:r>
            <a:r>
              <a:rPr lang="ru-RU" dirty="0" smtClean="0"/>
              <a:t> </a:t>
            </a:r>
            <a:r>
              <a:rPr lang="ru-RU" dirty="0" err="1"/>
              <a:t>Гмайнер</a:t>
            </a:r>
            <a:r>
              <a:rPr lang="ru-RU" dirty="0"/>
              <a:t> – </a:t>
            </a:r>
            <a:r>
              <a:rPr lang="ru-RU" dirty="0" err="1"/>
              <a:t>основател</a:t>
            </a:r>
            <a:r>
              <a:rPr lang="ru-RU" dirty="0"/>
              <a:t> на </a:t>
            </a:r>
            <a:r>
              <a:rPr lang="ru-RU" dirty="0" smtClean="0"/>
              <a:t>SOS-KINDERDORF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"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ученикът</a:t>
            </a:r>
            <a:r>
              <a:rPr lang="ru-RU" dirty="0"/>
              <a:t> е готов, се </a:t>
            </a:r>
            <a:r>
              <a:rPr lang="ru-RU" dirty="0" err="1"/>
              <a:t>появява</a:t>
            </a:r>
            <a:r>
              <a:rPr lang="ru-RU" dirty="0"/>
              <a:t> </a:t>
            </a:r>
            <a:r>
              <a:rPr lang="ru-RU" dirty="0" err="1"/>
              <a:t>учителят</a:t>
            </a:r>
            <a:r>
              <a:rPr lang="ru-RU" dirty="0"/>
              <a:t>.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ученикът</a:t>
            </a:r>
            <a:r>
              <a:rPr lang="ru-RU" dirty="0"/>
              <a:t> </a:t>
            </a:r>
            <a:r>
              <a:rPr lang="ru-RU" dirty="0" err="1"/>
              <a:t>наистина</a:t>
            </a:r>
            <a:r>
              <a:rPr lang="ru-RU" dirty="0"/>
              <a:t> е готов, </a:t>
            </a:r>
            <a:r>
              <a:rPr lang="ru-RU" dirty="0" err="1"/>
              <a:t>учителят</a:t>
            </a:r>
            <a:r>
              <a:rPr lang="ru-RU" dirty="0"/>
              <a:t> </a:t>
            </a:r>
            <a:r>
              <a:rPr lang="ru-RU" dirty="0" err="1"/>
              <a:t>изчезва</a:t>
            </a:r>
            <a:r>
              <a:rPr lang="ru-RU" dirty="0"/>
              <a:t>." - </a:t>
            </a:r>
            <a:r>
              <a:rPr lang="ru-RU" dirty="0" err="1"/>
              <a:t>Лао</a:t>
            </a:r>
            <a:r>
              <a:rPr lang="ru-RU" dirty="0"/>
              <a:t> </a:t>
            </a:r>
            <a:r>
              <a:rPr lang="ru-RU" dirty="0" err="1"/>
              <a:t>Дзъ</a:t>
            </a:r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6039" y="745724"/>
            <a:ext cx="9977761" cy="585926"/>
          </a:xfrm>
        </p:spPr>
        <p:txBody>
          <a:bodyPr>
            <a:normAutofit fontScale="90000"/>
          </a:bodyPr>
          <a:lstStyle/>
          <a:p>
            <a:r>
              <a:rPr lang="bg-BG" b="1" noProof="1" smtClean="0">
                <a:latin typeface="Comic Sans MS" panose="030F0702030302020204" pitchFamily="66" charset="0"/>
              </a:rPr>
              <a:t/>
            </a:r>
            <a:br>
              <a:rPr lang="bg-BG" b="1" noProof="1" smtClean="0">
                <a:latin typeface="Comic Sans MS" panose="030F0702030302020204" pitchFamily="66" charset="0"/>
              </a:rPr>
            </a:br>
            <a:r>
              <a:rPr lang="bg-BG" sz="2000" b="1" noProof="1" smtClean="0">
                <a:latin typeface="Comic Sans MS" panose="030F0702030302020204" pitchFamily="66" charset="0"/>
              </a:rPr>
              <a:t>Представяне</a:t>
            </a:r>
            <a:br>
              <a:rPr lang="bg-BG" sz="2000" b="1" noProof="1" smtClean="0">
                <a:latin typeface="Comic Sans MS" panose="030F0702030302020204" pitchFamily="66" charset="0"/>
              </a:rPr>
            </a:br>
            <a:endParaRPr lang="en-US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6039" y="1500326"/>
            <a:ext cx="10271463" cy="4676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err="1"/>
              <a:t>Казвам</a:t>
            </a:r>
            <a:r>
              <a:rPr lang="ru-RU" sz="1400" dirty="0"/>
              <a:t> се Русин Ангелов </a:t>
            </a:r>
            <a:r>
              <a:rPr lang="ru-RU" sz="1400" dirty="0" err="1"/>
              <a:t>Бориславов</a:t>
            </a:r>
            <a:r>
              <a:rPr lang="ru-RU" sz="1400" dirty="0"/>
              <a:t> и </a:t>
            </a:r>
            <a:r>
              <a:rPr lang="ru-RU" sz="1400" dirty="0" err="1"/>
              <a:t>съм</a:t>
            </a:r>
            <a:r>
              <a:rPr lang="ru-RU" sz="1400" dirty="0"/>
              <a:t> </a:t>
            </a:r>
            <a:r>
              <a:rPr lang="ru-RU" sz="1400" dirty="0" err="1"/>
              <a:t>роден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1973 г. в град </a:t>
            </a:r>
            <a:r>
              <a:rPr lang="ru-RU" sz="1400" dirty="0" err="1" smtClean="0"/>
              <a:t>Провадия</a:t>
            </a:r>
            <a:r>
              <a:rPr lang="ru-RU" sz="1400" dirty="0" smtClean="0"/>
              <a:t>, </a:t>
            </a:r>
            <a:r>
              <a:rPr lang="ru-RU" sz="1400" dirty="0" err="1" smtClean="0"/>
              <a:t>област</a:t>
            </a:r>
            <a:r>
              <a:rPr lang="ru-RU" sz="1400" dirty="0" smtClean="0"/>
              <a:t> </a:t>
            </a:r>
            <a:r>
              <a:rPr lang="ru-RU" sz="1400" dirty="0"/>
              <a:t>Варна.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err="1" smtClean="0"/>
              <a:t>Средното</a:t>
            </a:r>
            <a:r>
              <a:rPr lang="ru-RU" sz="1400" dirty="0" smtClean="0"/>
              <a:t> </a:t>
            </a:r>
            <a:r>
              <a:rPr lang="ru-RU" sz="1400" dirty="0"/>
              <a:t>си образование </a:t>
            </a:r>
            <a:r>
              <a:rPr lang="ru-RU" sz="1400" dirty="0" err="1"/>
              <a:t>завърших</a:t>
            </a:r>
            <a:r>
              <a:rPr lang="ru-RU" sz="1400" dirty="0"/>
              <a:t> в </a:t>
            </a:r>
            <a:r>
              <a:rPr lang="ru-RU" sz="1400" dirty="0" err="1"/>
              <a:t>Немската</a:t>
            </a:r>
            <a:r>
              <a:rPr lang="ru-RU" sz="1400" dirty="0"/>
              <a:t> гимназия, </a:t>
            </a:r>
            <a:r>
              <a:rPr lang="ru-RU" sz="1400" dirty="0" smtClean="0"/>
              <a:t>град Бургас </a:t>
            </a:r>
            <a:r>
              <a:rPr lang="ru-RU" sz="1400" dirty="0"/>
              <a:t>с </a:t>
            </a:r>
            <a:r>
              <a:rPr lang="ru-RU" sz="1400" dirty="0" err="1" smtClean="0"/>
              <a:t>професионална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1400" dirty="0"/>
              <a:t>квалификация </a:t>
            </a:r>
            <a:r>
              <a:rPr lang="ru-RU" sz="1400" dirty="0" err="1"/>
              <a:t>преводач</a:t>
            </a:r>
            <a:r>
              <a:rPr lang="ru-RU" sz="1400" dirty="0"/>
              <a:t> на </a:t>
            </a:r>
            <a:r>
              <a:rPr lang="ru-RU" sz="1400" dirty="0" err="1"/>
              <a:t>техническа</a:t>
            </a:r>
            <a:r>
              <a:rPr lang="ru-RU" sz="1400" dirty="0"/>
              <a:t> литература.</a:t>
            </a:r>
          </a:p>
          <a:p>
            <a:pPr marL="0" indent="0" algn="just">
              <a:buNone/>
            </a:pPr>
            <a:r>
              <a:rPr lang="ru-RU" sz="1400" dirty="0" err="1"/>
              <a:t>Висшето</a:t>
            </a:r>
            <a:r>
              <a:rPr lang="ru-RU" sz="1400" dirty="0"/>
              <a:t> си образование </a:t>
            </a:r>
            <a:r>
              <a:rPr lang="ru-RU" sz="1400" dirty="0" err="1"/>
              <a:t>завърших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1997 година в </a:t>
            </a:r>
            <a:r>
              <a:rPr lang="ru-RU" sz="1400" dirty="0" smtClean="0"/>
              <a:t>ПУ “</a:t>
            </a:r>
            <a:r>
              <a:rPr lang="ru-RU" sz="1400" dirty="0" err="1" smtClean="0"/>
              <a:t>Паисий</a:t>
            </a:r>
            <a:r>
              <a:rPr lang="ru-RU" sz="1400" dirty="0" smtClean="0"/>
              <a:t> </a:t>
            </a:r>
            <a:r>
              <a:rPr lang="ru-RU" sz="1400" dirty="0" err="1" smtClean="0"/>
              <a:t>Хилендарски</a:t>
            </a:r>
            <a:r>
              <a:rPr lang="ru-RU" sz="1400" dirty="0"/>
              <a:t>“, град Пловдив по </a:t>
            </a:r>
            <a:r>
              <a:rPr lang="ru-RU" sz="1400" dirty="0" err="1"/>
              <a:t>специалност</a:t>
            </a:r>
            <a:r>
              <a:rPr lang="ru-RU" sz="1400" dirty="0"/>
              <a:t> „</a:t>
            </a:r>
            <a:r>
              <a:rPr lang="ru-RU" sz="1400" dirty="0" err="1"/>
              <a:t>Български</a:t>
            </a:r>
            <a:r>
              <a:rPr lang="ru-RU" sz="1400" dirty="0"/>
              <a:t> и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“.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От университета </a:t>
            </a:r>
            <a:r>
              <a:rPr lang="ru-RU" sz="1400" dirty="0" err="1"/>
              <a:t>придобих</a:t>
            </a:r>
            <a:r>
              <a:rPr lang="ru-RU" sz="1400" dirty="0"/>
              <a:t> и квалификация „</a:t>
            </a:r>
            <a:r>
              <a:rPr lang="ru-RU" sz="1400" dirty="0" err="1"/>
              <a:t>Екскурзовод</a:t>
            </a:r>
            <a:r>
              <a:rPr lang="ru-RU" sz="1400" dirty="0"/>
              <a:t> с право да </a:t>
            </a:r>
            <a:r>
              <a:rPr lang="ru-RU" sz="1400" dirty="0" err="1"/>
              <a:t>работи</a:t>
            </a:r>
            <a:r>
              <a:rPr lang="ru-RU" sz="1400" dirty="0"/>
              <a:t> </a:t>
            </a:r>
            <a:r>
              <a:rPr lang="ru-RU" sz="1400" dirty="0" smtClean="0"/>
              <a:t>с </a:t>
            </a:r>
            <a:r>
              <a:rPr lang="ru-RU" sz="1400" dirty="0" err="1" smtClean="0"/>
              <a:t>немски</a:t>
            </a:r>
            <a:r>
              <a:rPr lang="ru-RU" sz="1400" dirty="0" smtClean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“.</a:t>
            </a:r>
          </a:p>
          <a:p>
            <a:pPr marL="0" indent="0" algn="just">
              <a:buNone/>
            </a:pPr>
            <a:r>
              <a:rPr lang="ru-RU" sz="1400" dirty="0"/>
              <a:t>След </a:t>
            </a:r>
            <a:r>
              <a:rPr lang="ru-RU" sz="1400" dirty="0" err="1"/>
              <a:t>отбиването</a:t>
            </a:r>
            <a:r>
              <a:rPr lang="ru-RU" sz="1400" dirty="0"/>
              <a:t> на </a:t>
            </a:r>
            <a:r>
              <a:rPr lang="ru-RU" sz="1400" dirty="0" err="1"/>
              <a:t>редовната</a:t>
            </a:r>
            <a:r>
              <a:rPr lang="ru-RU" sz="1400" dirty="0"/>
              <a:t> </a:t>
            </a:r>
            <a:r>
              <a:rPr lang="ru-RU" sz="1400" dirty="0" err="1"/>
              <a:t>военна</a:t>
            </a:r>
            <a:r>
              <a:rPr lang="ru-RU" sz="1400" dirty="0"/>
              <a:t> служба </a:t>
            </a:r>
            <a:r>
              <a:rPr lang="ru-RU" sz="1400" dirty="0" err="1"/>
              <a:t>постъпих</a:t>
            </a:r>
            <a:r>
              <a:rPr lang="ru-RU" sz="1400" dirty="0"/>
              <a:t> в СУ „Иван </a:t>
            </a:r>
            <a:r>
              <a:rPr lang="ru-RU" sz="1400" dirty="0" err="1"/>
              <a:t>Вазов</a:t>
            </a:r>
            <a:r>
              <a:rPr lang="ru-RU" sz="1400" dirty="0"/>
              <a:t>“, град</a:t>
            </a:r>
          </a:p>
          <a:p>
            <a:pPr marL="0" indent="0" algn="just">
              <a:buNone/>
            </a:pPr>
            <a:r>
              <a:rPr lang="ru-RU" sz="1400" dirty="0"/>
              <a:t>Бургас, </a:t>
            </a:r>
            <a:r>
              <a:rPr lang="ru-RU" sz="1400" dirty="0" err="1"/>
              <a:t>където</a:t>
            </a:r>
            <a:r>
              <a:rPr lang="ru-RU" sz="1400" dirty="0"/>
              <a:t> </a:t>
            </a:r>
            <a:r>
              <a:rPr lang="ru-RU" sz="1400" dirty="0" err="1"/>
              <a:t>преподавам</a:t>
            </a:r>
            <a:r>
              <a:rPr lang="ru-RU" sz="1400" dirty="0"/>
              <a:t> и до </a:t>
            </a:r>
            <a:r>
              <a:rPr lang="ru-RU" sz="1400" dirty="0" err="1"/>
              <a:t>днес</a:t>
            </a:r>
            <a:r>
              <a:rPr lang="ru-RU" sz="1400" dirty="0"/>
              <a:t> </a:t>
            </a:r>
            <a:r>
              <a:rPr lang="ru-RU" sz="1400" dirty="0" err="1" smtClean="0"/>
              <a:t>английски</a:t>
            </a:r>
            <a:r>
              <a:rPr lang="ru-RU" sz="1400" dirty="0" smtClean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първи</a:t>
            </a:r>
            <a:r>
              <a:rPr lang="ru-RU" sz="1400" dirty="0"/>
              <a:t> </a:t>
            </a:r>
            <a:r>
              <a:rPr lang="ru-RU" sz="1400" dirty="0" smtClean="0"/>
              <a:t>чужд </a:t>
            </a:r>
            <a:r>
              <a:rPr lang="ru-RU" sz="1400" dirty="0" err="1" smtClean="0"/>
              <a:t>език</a:t>
            </a:r>
            <a:r>
              <a:rPr lang="ru-RU" sz="1400" dirty="0" smtClean="0"/>
              <a:t> и </a:t>
            </a:r>
            <a:r>
              <a:rPr lang="ru-RU" sz="1400" dirty="0" err="1" smtClean="0"/>
              <a:t>немски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като</a:t>
            </a:r>
            <a:r>
              <a:rPr lang="ru-RU" sz="1400" dirty="0" smtClean="0"/>
              <a:t> </a:t>
            </a:r>
            <a:r>
              <a:rPr lang="ru-RU" sz="1400" dirty="0" err="1" smtClean="0"/>
              <a:t>втори</a:t>
            </a:r>
            <a:r>
              <a:rPr lang="ru-RU" sz="1400" dirty="0" smtClean="0"/>
              <a:t> чужд </a:t>
            </a:r>
            <a:r>
              <a:rPr lang="ru-RU" sz="1400" dirty="0" err="1" smtClean="0"/>
              <a:t>език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Имам 25 </a:t>
            </a:r>
            <a:r>
              <a:rPr lang="ru-RU" sz="1400" dirty="0" err="1"/>
              <a:t>години</a:t>
            </a:r>
            <a:r>
              <a:rPr lang="ru-RU" sz="1400" dirty="0"/>
              <a:t> трудов стаж в </a:t>
            </a:r>
            <a:r>
              <a:rPr lang="ru-RU" sz="1400" dirty="0" err="1"/>
              <a:t>системата</a:t>
            </a:r>
            <a:r>
              <a:rPr lang="ru-RU" sz="1400" dirty="0"/>
              <a:t> на </a:t>
            </a:r>
            <a:r>
              <a:rPr lang="ru-RU" sz="1400" dirty="0" err="1"/>
              <a:t>средното</a:t>
            </a:r>
            <a:r>
              <a:rPr lang="ru-RU" sz="1400" dirty="0"/>
              <a:t> образование.</a:t>
            </a:r>
          </a:p>
          <a:p>
            <a:pPr marL="0" indent="0" algn="just">
              <a:buNone/>
            </a:pPr>
            <a:r>
              <a:rPr lang="ru-RU" sz="1400" dirty="0" err="1"/>
              <a:t>През</a:t>
            </a:r>
            <a:r>
              <a:rPr lang="ru-RU" sz="1400" dirty="0"/>
              <a:t> 2011 година </a:t>
            </a:r>
            <a:r>
              <a:rPr lang="ru-RU" sz="1400" dirty="0" err="1"/>
              <a:t>придобих</a:t>
            </a:r>
            <a:r>
              <a:rPr lang="ru-RU" sz="1400" dirty="0"/>
              <a:t> </a:t>
            </a:r>
            <a:r>
              <a:rPr lang="ru-RU" sz="1400" dirty="0" err="1"/>
              <a:t>професионална</a:t>
            </a:r>
            <a:r>
              <a:rPr lang="ru-RU" sz="1400" dirty="0"/>
              <a:t> квалификация от </a:t>
            </a:r>
            <a:r>
              <a:rPr lang="ru-RU" sz="1400" dirty="0" smtClean="0"/>
              <a:t>СУ “</a:t>
            </a:r>
            <a:r>
              <a:rPr lang="ru-RU" sz="1400" dirty="0" err="1" smtClean="0"/>
              <a:t>Св.Климент</a:t>
            </a:r>
            <a:r>
              <a:rPr lang="ru-RU" sz="1400" dirty="0" smtClean="0"/>
              <a:t> </a:t>
            </a:r>
            <a:r>
              <a:rPr lang="ru-RU" sz="1400" dirty="0" err="1" smtClean="0"/>
              <a:t>Охридски</a:t>
            </a:r>
            <a:r>
              <a:rPr lang="ru-RU" sz="1400" dirty="0"/>
              <a:t>“, град София „</a:t>
            </a:r>
            <a:r>
              <a:rPr lang="ru-RU" sz="1400" dirty="0" err="1"/>
              <a:t>Учител</a:t>
            </a:r>
            <a:r>
              <a:rPr lang="ru-RU" sz="1400" dirty="0"/>
              <a:t> по </a:t>
            </a:r>
            <a:r>
              <a:rPr lang="ru-RU" sz="1400" dirty="0" err="1"/>
              <a:t>английски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“.</a:t>
            </a:r>
          </a:p>
          <a:p>
            <a:pPr marL="0" indent="0" algn="just">
              <a:buNone/>
            </a:pPr>
            <a:r>
              <a:rPr lang="ru-RU" sz="1400" dirty="0"/>
              <a:t>Автор </a:t>
            </a:r>
            <a:r>
              <a:rPr lang="ru-RU" sz="1400" dirty="0" err="1"/>
              <a:t>съм</a:t>
            </a:r>
            <a:r>
              <a:rPr lang="ru-RU" sz="1400" dirty="0"/>
              <a:t> на </a:t>
            </a:r>
            <a:r>
              <a:rPr lang="ru-RU" sz="1400" dirty="0" err="1"/>
              <a:t>учебно</a:t>
            </a:r>
            <a:r>
              <a:rPr lang="ru-RU" sz="1400" dirty="0"/>
              <a:t> </a:t>
            </a:r>
            <a:r>
              <a:rPr lang="ru-RU" sz="1400" dirty="0" err="1"/>
              <a:t>помагало</a:t>
            </a:r>
            <a:r>
              <a:rPr lang="ru-RU" sz="1400" dirty="0"/>
              <a:t> по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 за </a:t>
            </a:r>
            <a:r>
              <a:rPr lang="ru-RU" sz="1400" dirty="0" err="1"/>
              <a:t>предучилищна</a:t>
            </a:r>
            <a:r>
              <a:rPr lang="ru-RU" sz="1400" dirty="0"/>
              <a:t> </a:t>
            </a:r>
            <a:r>
              <a:rPr lang="ru-RU" sz="1400" dirty="0" err="1"/>
              <a:t>група</a:t>
            </a:r>
            <a:r>
              <a:rPr lang="ru-RU" sz="1400" dirty="0"/>
              <a:t> и </a:t>
            </a:r>
            <a:r>
              <a:rPr lang="ru-RU" sz="1400" dirty="0" err="1" smtClean="0"/>
              <a:t>първи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клас</a:t>
            </a:r>
            <a:r>
              <a:rPr lang="ru-RU" sz="1400" dirty="0" smtClean="0"/>
              <a:t>. </a:t>
            </a:r>
            <a:r>
              <a:rPr lang="ru-RU" sz="1400" dirty="0" err="1" smtClean="0"/>
              <a:t>Съставител</a:t>
            </a:r>
            <a:r>
              <a:rPr lang="ru-RU" sz="1400" dirty="0" smtClean="0"/>
              <a:t> </a:t>
            </a:r>
            <a:r>
              <a:rPr lang="ru-RU" sz="1400" dirty="0" err="1" smtClean="0"/>
              <a:t>съм</a:t>
            </a:r>
            <a:r>
              <a:rPr lang="ru-RU" sz="1400" dirty="0" smtClean="0"/>
              <a:t> и в </a:t>
            </a:r>
            <a:r>
              <a:rPr lang="ru-RU" sz="1400" dirty="0" err="1" smtClean="0"/>
              <a:t>съавторство</a:t>
            </a:r>
            <a:r>
              <a:rPr lang="ru-RU" sz="1400" dirty="0" smtClean="0"/>
              <a:t> на учебник «</a:t>
            </a:r>
            <a:r>
              <a:rPr lang="ru-RU" sz="1400" dirty="0" err="1" smtClean="0"/>
              <a:t>Английски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език</a:t>
            </a:r>
            <a:r>
              <a:rPr lang="ru-RU" sz="1400" dirty="0" smtClean="0"/>
              <a:t> по </a:t>
            </a:r>
            <a:r>
              <a:rPr lang="ru-RU" sz="1400" dirty="0" err="1" smtClean="0"/>
              <a:t>професията</a:t>
            </a:r>
            <a:r>
              <a:rPr lang="ru-RU" sz="1400" dirty="0" smtClean="0"/>
              <a:t>» - </a:t>
            </a:r>
            <a:r>
              <a:rPr lang="ru-RU" sz="1400" dirty="0" err="1" smtClean="0"/>
              <a:t>Изпълнител</a:t>
            </a:r>
            <a:r>
              <a:rPr lang="ru-RU" sz="1400" dirty="0" smtClean="0"/>
              <a:t> на </a:t>
            </a:r>
            <a:r>
              <a:rPr lang="ru-RU" sz="1400" dirty="0" err="1" smtClean="0"/>
              <a:t>термални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процедури</a:t>
            </a:r>
            <a:r>
              <a:rPr lang="ru-RU" sz="1400" dirty="0" smtClean="0"/>
              <a:t> в </a:t>
            </a:r>
            <a:r>
              <a:rPr lang="ru-RU" sz="1400" dirty="0" err="1" smtClean="0"/>
              <a:t>балнеологични</a:t>
            </a:r>
            <a:r>
              <a:rPr lang="ru-RU" sz="1400" dirty="0" smtClean="0"/>
              <a:t> и </a:t>
            </a:r>
            <a:r>
              <a:rPr lang="ru-RU" sz="1400" dirty="0" err="1" smtClean="0"/>
              <a:t>други</a:t>
            </a:r>
            <a:r>
              <a:rPr lang="ru-RU" sz="1400" dirty="0" smtClean="0"/>
              <a:t> </a:t>
            </a:r>
            <a:r>
              <a:rPr lang="ru-RU" sz="1400" dirty="0" err="1" smtClean="0"/>
              <a:t>възстановителни</a:t>
            </a:r>
            <a:r>
              <a:rPr lang="ru-RU" sz="1400" dirty="0" smtClean="0"/>
              <a:t> </a:t>
            </a:r>
            <a:r>
              <a:rPr lang="ru-RU" sz="1400" dirty="0" err="1" smtClean="0"/>
              <a:t>центрове</a:t>
            </a:r>
            <a:r>
              <a:rPr lang="ru-RU" sz="1400" dirty="0"/>
              <a:t>.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1400" dirty="0"/>
              <a:t>От 2011 година </a:t>
            </a:r>
            <a:r>
              <a:rPr lang="ru-RU" sz="1400" dirty="0" err="1"/>
              <a:t>съм</a:t>
            </a:r>
            <a:r>
              <a:rPr lang="ru-RU" sz="1400" dirty="0"/>
              <a:t> </a:t>
            </a:r>
            <a:r>
              <a:rPr lang="ru-RU" sz="1400" dirty="0" err="1"/>
              <a:t>председател</a:t>
            </a:r>
            <a:r>
              <a:rPr lang="ru-RU" sz="1400" dirty="0"/>
              <a:t> на </a:t>
            </a:r>
            <a:r>
              <a:rPr lang="ru-RU" sz="1400" dirty="0" err="1"/>
              <a:t>синдикалната</a:t>
            </a:r>
            <a:r>
              <a:rPr lang="ru-RU" sz="1400" dirty="0"/>
              <a:t> секция </a:t>
            </a:r>
            <a:r>
              <a:rPr lang="ru-RU" sz="1400" dirty="0" smtClean="0"/>
              <a:t> </a:t>
            </a:r>
            <a:r>
              <a:rPr lang="ru-RU" sz="1400" dirty="0"/>
              <a:t>в СУ „</a:t>
            </a:r>
            <a:r>
              <a:rPr lang="ru-RU" sz="1400" dirty="0" smtClean="0"/>
              <a:t>Иван </a:t>
            </a:r>
            <a:r>
              <a:rPr lang="ru-RU" sz="1400" dirty="0" err="1" smtClean="0"/>
              <a:t>Вазов</a:t>
            </a:r>
            <a:r>
              <a:rPr lang="ru-RU" sz="1400" dirty="0"/>
              <a:t>“ </a:t>
            </a:r>
            <a:r>
              <a:rPr lang="ru-RU" sz="1400" dirty="0" err="1"/>
              <a:t>към</a:t>
            </a:r>
            <a:r>
              <a:rPr lang="ru-RU" sz="1400" dirty="0"/>
              <a:t> КТ „</a:t>
            </a:r>
            <a:r>
              <a:rPr lang="ru-RU" sz="1400" dirty="0" err="1"/>
              <a:t>Подкрепа</a:t>
            </a:r>
            <a:r>
              <a:rPr lang="ru-RU" sz="1400" dirty="0"/>
              <a:t>“.</a:t>
            </a:r>
          </a:p>
          <a:p>
            <a:pPr marL="0" indent="0" algn="just">
              <a:buNone/>
            </a:pPr>
            <a:r>
              <a:rPr lang="ru-RU" sz="1400" dirty="0" err="1"/>
              <a:t>Председател</a:t>
            </a:r>
            <a:r>
              <a:rPr lang="ru-RU" sz="1400" dirty="0"/>
              <a:t> </a:t>
            </a:r>
            <a:r>
              <a:rPr lang="ru-RU" sz="1400" dirty="0" err="1"/>
              <a:t>съм</a:t>
            </a:r>
            <a:r>
              <a:rPr lang="ru-RU" sz="1400" dirty="0"/>
              <a:t> на УС на </a:t>
            </a:r>
            <a:r>
              <a:rPr lang="ru-RU" sz="1400" dirty="0" err="1"/>
              <a:t>Сдружение</a:t>
            </a:r>
            <a:r>
              <a:rPr lang="ru-RU" sz="1400" dirty="0"/>
              <a:t> за демократично образование „ФАР</a:t>
            </a:r>
            <a:r>
              <a:rPr lang="ru-RU" sz="1400" dirty="0" smtClean="0"/>
              <a:t>“, град </a:t>
            </a:r>
            <a:r>
              <a:rPr lang="ru-RU" sz="1400" dirty="0"/>
              <a:t>Бургас, </a:t>
            </a:r>
            <a:r>
              <a:rPr lang="ru-RU" sz="1400" dirty="0" err="1"/>
              <a:t>където</a:t>
            </a:r>
            <a:r>
              <a:rPr lang="ru-RU" sz="1400" dirty="0"/>
              <a:t> </a:t>
            </a:r>
            <a:r>
              <a:rPr lang="ru-RU" sz="1400" dirty="0" err="1"/>
              <a:t>съм</a:t>
            </a:r>
            <a:r>
              <a:rPr lang="ru-RU" sz="1400" dirty="0"/>
              <a:t> референт </a:t>
            </a:r>
            <a:r>
              <a:rPr lang="ru-RU" sz="1400" dirty="0" smtClean="0"/>
              <a:t>за </a:t>
            </a:r>
            <a:r>
              <a:rPr lang="ru-RU" sz="1400" dirty="0" err="1" smtClean="0"/>
              <a:t>неформално</a:t>
            </a:r>
            <a:r>
              <a:rPr lang="ru-RU" sz="1400" dirty="0" smtClean="0"/>
              <a:t> </a:t>
            </a:r>
            <a:r>
              <a:rPr lang="ru-RU" sz="1400" dirty="0" err="1"/>
              <a:t>гражданско</a:t>
            </a:r>
            <a:r>
              <a:rPr lang="ru-RU" sz="1400" dirty="0"/>
              <a:t> </a:t>
            </a:r>
            <a:r>
              <a:rPr lang="ru-RU" sz="1400" dirty="0" smtClean="0"/>
              <a:t>образование и </a:t>
            </a:r>
            <a:r>
              <a:rPr lang="ru-RU" sz="1400" dirty="0" err="1" smtClean="0"/>
              <a:t>учене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err="1"/>
              <a:t>Обичам</a:t>
            </a:r>
            <a:r>
              <a:rPr lang="ru-RU" sz="1400" dirty="0"/>
              <a:t> да чета книги, да </a:t>
            </a:r>
            <a:r>
              <a:rPr lang="ru-RU" sz="1400" dirty="0" err="1"/>
              <a:t>спортувам</a:t>
            </a:r>
            <a:r>
              <a:rPr lang="ru-RU" sz="1400" dirty="0"/>
              <a:t> и да </a:t>
            </a:r>
            <a:r>
              <a:rPr lang="ru-RU" sz="1400" dirty="0" err="1"/>
              <a:t>пътувам</a:t>
            </a:r>
            <a:r>
              <a:rPr lang="ru-RU" sz="1400" dirty="0"/>
              <a:t> до </a:t>
            </a:r>
            <a:r>
              <a:rPr lang="ru-RU" sz="1400" dirty="0" err="1"/>
              <a:t>различни</a:t>
            </a:r>
            <a:r>
              <a:rPr lang="ru-RU" sz="1400" dirty="0"/>
              <a:t> </a:t>
            </a:r>
            <a:r>
              <a:rPr lang="ru-RU" sz="1400" dirty="0" err="1"/>
              <a:t>дестинации</a:t>
            </a:r>
            <a:r>
              <a:rPr lang="ru-RU" sz="1400" dirty="0"/>
              <a:t> </a:t>
            </a:r>
            <a:r>
              <a:rPr lang="ru-RU" sz="1400" dirty="0" smtClean="0"/>
              <a:t>по света</a:t>
            </a:r>
            <a:r>
              <a:rPr lang="ru-RU" sz="1400" dirty="0"/>
              <a:t>, но </a:t>
            </a:r>
            <a:r>
              <a:rPr lang="ru-RU" sz="1400" dirty="0" err="1"/>
              <a:t>най</a:t>
            </a:r>
            <a:r>
              <a:rPr lang="ru-RU" sz="1400" dirty="0"/>
              <a:t> – много </a:t>
            </a:r>
            <a:r>
              <a:rPr lang="ru-RU" sz="1400" dirty="0" err="1"/>
              <a:t>обичам</a:t>
            </a:r>
            <a:r>
              <a:rPr lang="ru-RU" sz="1400" dirty="0"/>
              <a:t> да се </a:t>
            </a:r>
            <a:r>
              <a:rPr lang="ru-RU" sz="1400" dirty="0" err="1"/>
              <a:t>завръщам</a:t>
            </a:r>
            <a:r>
              <a:rPr lang="ru-RU" sz="1400" dirty="0"/>
              <a:t> в </a:t>
            </a:r>
            <a:r>
              <a:rPr lang="ru-RU" sz="1400" dirty="0" err="1"/>
              <a:t>България</a:t>
            </a:r>
            <a:r>
              <a:rPr lang="ru-RU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2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18082" y="577049"/>
            <a:ext cx="9906740" cy="585926"/>
          </a:xfrm>
        </p:spPr>
        <p:txBody>
          <a:bodyPr>
            <a:normAutofit fontScale="90000"/>
          </a:bodyPr>
          <a:lstStyle/>
          <a:p>
            <a:r>
              <a:rPr lang="bg-BG" b="1" noProof="1" smtClean="0">
                <a:latin typeface="Comic Sans MS" panose="030F0702030302020204" pitchFamily="66" charset="0"/>
              </a:rPr>
              <a:t/>
            </a:r>
            <a:br>
              <a:rPr lang="bg-BG" b="1" noProof="1" smtClean="0">
                <a:latin typeface="Comic Sans MS" panose="030F0702030302020204" pitchFamily="66" charset="0"/>
              </a:rPr>
            </a:br>
            <a:r>
              <a:rPr lang="bg-BG" sz="2000" b="1" noProof="1" smtClean="0">
                <a:latin typeface="Comic Sans MS" panose="030F0702030302020204" pitchFamily="66" charset="0"/>
              </a:rPr>
              <a:t>Представяне</a:t>
            </a:r>
            <a:br>
              <a:rPr lang="bg-BG" sz="2000" b="1" noProof="1" smtClean="0">
                <a:latin typeface="Comic Sans MS" panose="030F0702030302020204" pitchFamily="66" charset="0"/>
              </a:rPr>
            </a:br>
            <a:endParaRPr lang="en-US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8587" y="1162976"/>
            <a:ext cx="9623394" cy="4696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400" dirty="0"/>
              <a:t>От 1998 година, </a:t>
            </a:r>
            <a:r>
              <a:rPr lang="ru-RU" sz="1400" dirty="0" err="1"/>
              <a:t>веднага</a:t>
            </a:r>
            <a:r>
              <a:rPr lang="ru-RU" sz="1400" dirty="0"/>
              <a:t> след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завърших</a:t>
            </a:r>
            <a:r>
              <a:rPr lang="ru-RU" sz="1400" dirty="0"/>
              <a:t> </a:t>
            </a:r>
            <a:r>
              <a:rPr lang="ru-RU" sz="1400" dirty="0" err="1"/>
              <a:t>висшето</a:t>
            </a:r>
            <a:r>
              <a:rPr lang="ru-RU" sz="1400" dirty="0"/>
              <a:t> си образование  и </a:t>
            </a:r>
            <a:r>
              <a:rPr lang="ru-RU" sz="1400" dirty="0" err="1"/>
              <a:t>отбих</a:t>
            </a:r>
            <a:r>
              <a:rPr lang="ru-RU" sz="1400" dirty="0"/>
              <a:t> </a:t>
            </a:r>
            <a:r>
              <a:rPr lang="ru-RU" sz="1400" dirty="0" err="1"/>
              <a:t>военната</a:t>
            </a:r>
            <a:r>
              <a:rPr lang="ru-RU" sz="1400" dirty="0"/>
              <a:t> си служба </a:t>
            </a:r>
            <a:r>
              <a:rPr lang="ru-RU" sz="1400" dirty="0" err="1"/>
              <a:t>започнах</a:t>
            </a:r>
            <a:r>
              <a:rPr lang="ru-RU" sz="1400" dirty="0"/>
              <a:t> работа в </a:t>
            </a:r>
            <a:r>
              <a:rPr lang="ru-RU" sz="1400" dirty="0" err="1"/>
              <a:t>СУ“Иван</a:t>
            </a:r>
            <a:r>
              <a:rPr lang="ru-RU" sz="1400" dirty="0"/>
              <a:t> </a:t>
            </a:r>
            <a:r>
              <a:rPr lang="ru-RU" sz="1400" dirty="0" err="1"/>
              <a:t>Вазов</a:t>
            </a:r>
            <a:r>
              <a:rPr lang="ru-RU" sz="1400" dirty="0"/>
              <a:t>“, град Бургас, </a:t>
            </a:r>
            <a:r>
              <a:rPr lang="ru-RU" sz="1400" dirty="0" err="1"/>
              <a:t>където</a:t>
            </a:r>
            <a:r>
              <a:rPr lang="ru-RU" sz="1400" dirty="0"/>
              <a:t> </a:t>
            </a:r>
            <a:r>
              <a:rPr lang="ru-RU" sz="1400" dirty="0" err="1"/>
              <a:t>работя</a:t>
            </a:r>
            <a:r>
              <a:rPr lang="ru-RU" sz="1400" dirty="0"/>
              <a:t> и до </a:t>
            </a:r>
            <a:r>
              <a:rPr lang="ru-RU" sz="1400" dirty="0" err="1"/>
              <a:t>днес</a:t>
            </a:r>
            <a:r>
              <a:rPr lang="ru-RU" sz="1400" dirty="0"/>
              <a:t>. Почти </a:t>
            </a:r>
            <a:r>
              <a:rPr lang="ru-RU" sz="1400" dirty="0" err="1"/>
              <a:t>веднага</a:t>
            </a:r>
            <a:r>
              <a:rPr lang="ru-RU" sz="1400" dirty="0"/>
              <a:t> </a:t>
            </a:r>
            <a:r>
              <a:rPr lang="ru-RU" sz="1400" dirty="0" err="1"/>
              <a:t>започнах</a:t>
            </a:r>
            <a:r>
              <a:rPr lang="ru-RU" sz="1400" dirty="0"/>
              <a:t> да </a:t>
            </a:r>
            <a:r>
              <a:rPr lang="ru-RU" sz="1400" dirty="0" err="1"/>
              <a:t>повишавам</a:t>
            </a:r>
            <a:r>
              <a:rPr lang="ru-RU" sz="1400" dirty="0"/>
              <a:t> </a:t>
            </a:r>
            <a:r>
              <a:rPr lang="ru-RU" sz="1400" dirty="0" err="1"/>
              <a:t>квалификацията</a:t>
            </a:r>
            <a:r>
              <a:rPr lang="ru-RU" sz="1400" dirty="0"/>
              <a:t> си и да се </a:t>
            </a:r>
            <a:r>
              <a:rPr lang="ru-RU" sz="1400" dirty="0" err="1"/>
              <a:t>запознавам</a:t>
            </a:r>
            <a:r>
              <a:rPr lang="ru-RU" sz="1400" dirty="0"/>
              <a:t> с </a:t>
            </a:r>
            <a:r>
              <a:rPr lang="ru-RU" sz="1400" dirty="0" err="1"/>
              <a:t>различни</a:t>
            </a:r>
            <a:r>
              <a:rPr lang="ru-RU" sz="1400" dirty="0"/>
              <a:t> </a:t>
            </a:r>
            <a:r>
              <a:rPr lang="ru-RU" sz="1400" dirty="0" err="1"/>
              <a:t>алтернативни</a:t>
            </a:r>
            <a:r>
              <a:rPr lang="ru-RU" sz="1400" dirty="0"/>
              <a:t> </a:t>
            </a:r>
            <a:r>
              <a:rPr lang="ru-RU" sz="1400" dirty="0" err="1"/>
              <a:t>методи</a:t>
            </a:r>
            <a:r>
              <a:rPr lang="ru-RU" sz="1400" dirty="0"/>
              <a:t> на </a:t>
            </a:r>
            <a:r>
              <a:rPr lang="ru-RU" sz="1400" dirty="0" err="1"/>
              <a:t>неформалното</a:t>
            </a:r>
            <a:r>
              <a:rPr lang="ru-RU" sz="1400" dirty="0"/>
              <a:t> образование. </a:t>
            </a:r>
            <a:r>
              <a:rPr lang="ru-RU" sz="1400" dirty="0" err="1"/>
              <a:t>Последваха</a:t>
            </a:r>
            <a:r>
              <a:rPr lang="ru-RU" sz="1400" dirty="0"/>
              <a:t> </a:t>
            </a:r>
            <a:r>
              <a:rPr lang="ru-RU" sz="1400" dirty="0" err="1"/>
              <a:t>многобройни</a:t>
            </a:r>
            <a:r>
              <a:rPr lang="ru-RU" sz="1400" dirty="0"/>
              <a:t> </a:t>
            </a:r>
            <a:r>
              <a:rPr lang="ru-RU" sz="1400" dirty="0" err="1"/>
              <a:t>семинари</a:t>
            </a:r>
            <a:r>
              <a:rPr lang="ru-RU" sz="1400" dirty="0"/>
              <a:t>, </a:t>
            </a:r>
            <a:r>
              <a:rPr lang="ru-RU" sz="1400" dirty="0" err="1"/>
              <a:t>където</a:t>
            </a:r>
            <a:r>
              <a:rPr lang="ru-RU" sz="1400" dirty="0"/>
              <a:t> се </a:t>
            </a:r>
            <a:r>
              <a:rPr lang="ru-RU" sz="1400" dirty="0" err="1"/>
              <a:t>обучавах</a:t>
            </a:r>
            <a:r>
              <a:rPr lang="ru-RU" sz="1400" dirty="0"/>
              <a:t> и </a:t>
            </a:r>
            <a:r>
              <a:rPr lang="ru-RU" sz="1400" dirty="0" err="1"/>
              <a:t>имах</a:t>
            </a:r>
            <a:r>
              <a:rPr lang="ru-RU" sz="1400" dirty="0"/>
              <a:t> </a:t>
            </a:r>
            <a:r>
              <a:rPr lang="ru-RU" sz="1400" dirty="0" err="1"/>
              <a:t>възможността</a:t>
            </a:r>
            <a:r>
              <a:rPr lang="ru-RU" sz="1400" dirty="0"/>
              <a:t> сам да </a:t>
            </a:r>
            <a:r>
              <a:rPr lang="ru-RU" sz="1400" dirty="0" err="1"/>
              <a:t>бъда</a:t>
            </a:r>
            <a:r>
              <a:rPr lang="ru-RU" sz="1400" dirty="0"/>
              <a:t> </a:t>
            </a:r>
            <a:r>
              <a:rPr lang="ru-RU" sz="1400" dirty="0" err="1"/>
              <a:t>обучител</a:t>
            </a:r>
            <a:r>
              <a:rPr lang="ru-RU" sz="1400" dirty="0"/>
              <a:t> на много от </a:t>
            </a:r>
            <a:r>
              <a:rPr lang="ru-RU" sz="1400" dirty="0" err="1"/>
              <a:t>тях</a:t>
            </a:r>
            <a:r>
              <a:rPr lang="ru-RU" sz="1400" dirty="0"/>
              <a:t>. </a:t>
            </a:r>
            <a:r>
              <a:rPr lang="ru-RU" sz="1400" dirty="0" err="1"/>
              <a:t>Успях</a:t>
            </a:r>
            <a:r>
              <a:rPr lang="ru-RU" sz="1400" dirty="0"/>
              <a:t> да </a:t>
            </a:r>
            <a:r>
              <a:rPr lang="ru-RU" sz="1400" dirty="0" err="1"/>
              <a:t>включа</a:t>
            </a:r>
            <a:r>
              <a:rPr lang="ru-RU" sz="1400" dirty="0"/>
              <a:t> много от </a:t>
            </a:r>
            <a:r>
              <a:rPr lang="ru-RU" sz="1400" dirty="0" err="1"/>
              <a:t>моите</a:t>
            </a:r>
            <a:r>
              <a:rPr lang="ru-RU" sz="1400" dirty="0"/>
              <a:t> </a:t>
            </a:r>
            <a:r>
              <a:rPr lang="ru-RU" sz="1400" dirty="0" err="1"/>
              <a:t>ученици</a:t>
            </a:r>
            <a:r>
              <a:rPr lang="ru-RU" sz="1400" dirty="0"/>
              <a:t> в </a:t>
            </a:r>
            <a:r>
              <a:rPr lang="ru-RU" sz="1400" dirty="0" err="1"/>
              <a:t>проектите</a:t>
            </a:r>
            <a:r>
              <a:rPr lang="ru-RU" sz="1400" dirty="0"/>
              <a:t>, </a:t>
            </a:r>
            <a:r>
              <a:rPr lang="ru-RU" sz="1400" dirty="0" err="1"/>
              <a:t>семинарите</a:t>
            </a:r>
            <a:r>
              <a:rPr lang="ru-RU" sz="1400" dirty="0"/>
              <a:t> и </a:t>
            </a:r>
            <a:r>
              <a:rPr lang="ru-RU" sz="1400" dirty="0" err="1"/>
              <a:t>обученията</a:t>
            </a:r>
            <a:r>
              <a:rPr lang="ru-RU" sz="1400" dirty="0"/>
              <a:t> на </a:t>
            </a:r>
            <a:r>
              <a:rPr lang="ru-RU" sz="1400" dirty="0" err="1"/>
              <a:t>Сдружение</a:t>
            </a:r>
            <a:r>
              <a:rPr lang="ru-RU" sz="1400" dirty="0"/>
              <a:t> за демократично образование ФАР, Бургас . </a:t>
            </a:r>
            <a:r>
              <a:rPr lang="ru-RU" sz="1400" dirty="0" err="1"/>
              <a:t>През</a:t>
            </a:r>
            <a:r>
              <a:rPr lang="ru-RU" sz="1400" dirty="0"/>
              <a:t> 2013 година </a:t>
            </a:r>
            <a:r>
              <a:rPr lang="ru-RU" sz="1400" dirty="0" err="1"/>
              <a:t>спечелих</a:t>
            </a:r>
            <a:r>
              <a:rPr lang="ru-RU" sz="1400" dirty="0"/>
              <a:t> </a:t>
            </a:r>
            <a:r>
              <a:rPr lang="ru-RU" sz="1400" dirty="0" err="1"/>
              <a:t>трето</a:t>
            </a:r>
            <a:r>
              <a:rPr lang="ru-RU" sz="1400" dirty="0"/>
              <a:t> </a:t>
            </a:r>
            <a:r>
              <a:rPr lang="ru-RU" sz="1400" dirty="0" err="1"/>
              <a:t>място</a:t>
            </a:r>
            <a:r>
              <a:rPr lang="ru-RU" sz="1400" dirty="0"/>
              <a:t> </a:t>
            </a:r>
            <a:r>
              <a:rPr lang="ru-RU" sz="1400" dirty="0" err="1"/>
              <a:t>със</a:t>
            </a:r>
            <a:r>
              <a:rPr lang="ru-RU" sz="1400" dirty="0"/>
              <a:t> семинара на </a:t>
            </a:r>
            <a:r>
              <a:rPr lang="ru-RU" sz="1400" dirty="0" err="1"/>
              <a:t>ученическия</a:t>
            </a:r>
            <a:r>
              <a:rPr lang="ru-RU" sz="1400" dirty="0"/>
              <a:t> </a:t>
            </a:r>
            <a:r>
              <a:rPr lang="ru-RU" sz="1400" dirty="0" err="1"/>
              <a:t>съвет</a:t>
            </a:r>
            <a:r>
              <a:rPr lang="ru-RU" sz="1400" dirty="0"/>
              <a:t> „</a:t>
            </a:r>
            <a:r>
              <a:rPr lang="ru-RU" sz="1400" dirty="0" err="1"/>
              <a:t>Уроци</a:t>
            </a:r>
            <a:r>
              <a:rPr lang="ru-RU" sz="1400" dirty="0"/>
              <a:t> по </a:t>
            </a:r>
            <a:r>
              <a:rPr lang="ru-RU" sz="1400" dirty="0" err="1"/>
              <a:t>толерантност</a:t>
            </a:r>
            <a:r>
              <a:rPr lang="ru-RU" sz="1400" dirty="0"/>
              <a:t>“.  Станах автор и на </a:t>
            </a:r>
            <a:r>
              <a:rPr lang="ru-RU" sz="1400" dirty="0" err="1"/>
              <a:t>учебно</a:t>
            </a:r>
            <a:r>
              <a:rPr lang="ru-RU" sz="1400" dirty="0"/>
              <a:t> </a:t>
            </a:r>
            <a:r>
              <a:rPr lang="ru-RU" sz="1400" dirty="0" err="1"/>
              <a:t>помагало</a:t>
            </a:r>
            <a:r>
              <a:rPr lang="ru-RU" sz="1400" dirty="0"/>
              <a:t> по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 за </a:t>
            </a:r>
            <a:r>
              <a:rPr lang="ru-RU" sz="1400" dirty="0" err="1"/>
              <a:t>начален</a:t>
            </a:r>
            <a:r>
              <a:rPr lang="ru-RU" sz="1400" dirty="0"/>
              <a:t> курс. </a:t>
            </a:r>
            <a:r>
              <a:rPr lang="ru-RU" sz="1400" dirty="0" err="1" smtClean="0"/>
              <a:t>През</a:t>
            </a:r>
            <a:r>
              <a:rPr lang="ru-RU" sz="1400" dirty="0" smtClean="0"/>
              <a:t> 2021 и 2022 година </a:t>
            </a:r>
            <a:r>
              <a:rPr lang="ru-RU" sz="1400" dirty="0" err="1" smtClean="0"/>
              <a:t>съставих</a:t>
            </a:r>
            <a:r>
              <a:rPr lang="ru-RU" sz="1400" dirty="0" smtClean="0"/>
              <a:t> в </a:t>
            </a:r>
            <a:r>
              <a:rPr lang="ru-RU" sz="1400" dirty="0" err="1" smtClean="0"/>
              <a:t>съавторство</a:t>
            </a:r>
            <a:r>
              <a:rPr lang="ru-RU" sz="1400" dirty="0" smtClean="0"/>
              <a:t> учебник по </a:t>
            </a:r>
            <a:r>
              <a:rPr lang="ru-RU" sz="1400" dirty="0" err="1" smtClean="0"/>
              <a:t>английски</a:t>
            </a:r>
            <a:r>
              <a:rPr lang="ru-RU" sz="1400" dirty="0" smtClean="0"/>
              <a:t> </a:t>
            </a:r>
            <a:r>
              <a:rPr lang="ru-RU" sz="1400" dirty="0" err="1" smtClean="0"/>
              <a:t>език</a:t>
            </a:r>
            <a:r>
              <a:rPr lang="ru-RU" sz="1400" dirty="0" smtClean="0"/>
              <a:t> по </a:t>
            </a:r>
            <a:r>
              <a:rPr lang="ru-RU" sz="1400" dirty="0" err="1" smtClean="0"/>
              <a:t>професията</a:t>
            </a:r>
            <a:r>
              <a:rPr lang="ru-RU" sz="1400" dirty="0" smtClean="0"/>
              <a:t> за 11 и 12 </a:t>
            </a:r>
            <a:r>
              <a:rPr lang="ru-RU" sz="1400" dirty="0" err="1" smtClean="0"/>
              <a:t>клас</a:t>
            </a:r>
            <a:r>
              <a:rPr lang="ru-RU" sz="1400" dirty="0" smtClean="0"/>
              <a:t> «</a:t>
            </a:r>
            <a:r>
              <a:rPr lang="ru-RU" sz="1400" dirty="0" err="1" smtClean="0"/>
              <a:t>Изпълнител</a:t>
            </a:r>
            <a:r>
              <a:rPr lang="ru-RU" sz="1400" dirty="0" smtClean="0"/>
              <a:t> на </a:t>
            </a:r>
            <a:r>
              <a:rPr lang="ru-RU" sz="1400" dirty="0" err="1" smtClean="0"/>
              <a:t>термални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процедури</a:t>
            </a:r>
            <a:r>
              <a:rPr lang="ru-RU" sz="1400" dirty="0" smtClean="0"/>
              <a:t> в </a:t>
            </a:r>
            <a:r>
              <a:rPr lang="ru-RU" sz="1400" dirty="0" err="1" smtClean="0"/>
              <a:t>балнеологични</a:t>
            </a:r>
            <a:r>
              <a:rPr lang="ru-RU" sz="1400" dirty="0" smtClean="0"/>
              <a:t> и </a:t>
            </a:r>
            <a:r>
              <a:rPr lang="ru-RU" sz="1400" dirty="0" err="1" smtClean="0"/>
              <a:t>други</a:t>
            </a:r>
            <a:r>
              <a:rPr lang="ru-RU" sz="1400" dirty="0" smtClean="0"/>
              <a:t> </a:t>
            </a:r>
            <a:r>
              <a:rPr lang="ru-RU" sz="1400" dirty="0" err="1" smtClean="0"/>
              <a:t>възстановителни</a:t>
            </a:r>
            <a:r>
              <a:rPr lang="ru-RU" sz="1400" dirty="0" smtClean="0"/>
              <a:t> </a:t>
            </a:r>
            <a:r>
              <a:rPr lang="ru-RU" sz="1400" dirty="0" err="1" smtClean="0"/>
              <a:t>центрове</a:t>
            </a:r>
            <a:r>
              <a:rPr lang="ru-RU" sz="1400" dirty="0" smtClean="0"/>
              <a:t>» . </a:t>
            </a:r>
            <a:r>
              <a:rPr lang="ru-RU" sz="1400" dirty="0" err="1" smtClean="0"/>
              <a:t>Смятам</a:t>
            </a:r>
            <a:r>
              <a:rPr lang="ru-RU" sz="1400" dirty="0"/>
              <a:t>, че </a:t>
            </a:r>
            <a:r>
              <a:rPr lang="ru-RU" sz="1400" dirty="0" err="1"/>
              <a:t>българското</a:t>
            </a:r>
            <a:r>
              <a:rPr lang="ru-RU" sz="1400" dirty="0"/>
              <a:t> образование </a:t>
            </a:r>
            <a:r>
              <a:rPr lang="ru-RU" sz="1400" dirty="0" err="1"/>
              <a:t>има</a:t>
            </a:r>
            <a:r>
              <a:rPr lang="ru-RU" sz="1400" dirty="0"/>
              <a:t> нужда от </a:t>
            </a:r>
            <a:r>
              <a:rPr lang="ru-RU" sz="1400" dirty="0" err="1"/>
              <a:t>повече</a:t>
            </a:r>
            <a:r>
              <a:rPr lang="ru-RU" sz="1400" dirty="0"/>
              <a:t> </a:t>
            </a:r>
            <a:r>
              <a:rPr lang="ru-RU" sz="1400" dirty="0" err="1"/>
              <a:t>демократични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и от </a:t>
            </a:r>
            <a:r>
              <a:rPr lang="ru-RU" sz="1400" dirty="0" err="1"/>
              <a:t>разчупване</a:t>
            </a:r>
            <a:r>
              <a:rPr lang="ru-RU" sz="1400" dirty="0"/>
              <a:t>, за да отговори на </a:t>
            </a:r>
            <a:r>
              <a:rPr lang="ru-RU" sz="1400" dirty="0" err="1"/>
              <a:t>новите</a:t>
            </a:r>
            <a:r>
              <a:rPr lang="ru-RU" sz="1400" dirty="0"/>
              <a:t> </a:t>
            </a:r>
            <a:r>
              <a:rPr lang="ru-RU" sz="1400" dirty="0" err="1"/>
              <a:t>изисквания</a:t>
            </a:r>
            <a:r>
              <a:rPr lang="ru-RU" sz="1400" dirty="0"/>
              <a:t> и на </a:t>
            </a:r>
            <a:r>
              <a:rPr lang="ru-RU" sz="1400" dirty="0" err="1"/>
              <a:t>желанията</a:t>
            </a:r>
            <a:r>
              <a:rPr lang="ru-RU" sz="1400" dirty="0"/>
              <a:t> на </a:t>
            </a:r>
            <a:r>
              <a:rPr lang="ru-RU" sz="1400" dirty="0" err="1"/>
              <a:t>учениците</a:t>
            </a:r>
            <a:r>
              <a:rPr lang="ru-RU" sz="1400" dirty="0"/>
              <a:t> . Широко би </a:t>
            </a:r>
            <a:r>
              <a:rPr lang="ru-RU" sz="1400" dirty="0" err="1"/>
              <a:t>трябвало</a:t>
            </a:r>
            <a:r>
              <a:rPr lang="ru-RU" sz="1400" dirty="0"/>
              <a:t> да се </a:t>
            </a:r>
            <a:r>
              <a:rPr lang="ru-RU" sz="1400" dirty="0" err="1"/>
              <a:t>популяризира</a:t>
            </a:r>
            <a:r>
              <a:rPr lang="ru-RU" sz="1400" dirty="0"/>
              <a:t> </a:t>
            </a:r>
            <a:r>
              <a:rPr lang="ru-RU" sz="1400" dirty="0" err="1"/>
              <a:t>работата</a:t>
            </a:r>
            <a:r>
              <a:rPr lang="ru-RU" sz="1400" dirty="0"/>
              <a:t> на </a:t>
            </a:r>
            <a:r>
              <a:rPr lang="ru-RU" sz="1400" dirty="0" err="1"/>
              <a:t>Училищното</a:t>
            </a:r>
            <a:r>
              <a:rPr lang="ru-RU" sz="1400" dirty="0"/>
              <a:t> </a:t>
            </a:r>
            <a:r>
              <a:rPr lang="ru-RU" sz="1400" dirty="0" err="1"/>
              <a:t>настоятелство</a:t>
            </a:r>
            <a:r>
              <a:rPr lang="ru-RU" sz="1400" dirty="0"/>
              <a:t> и на </a:t>
            </a:r>
            <a:r>
              <a:rPr lang="ru-RU" sz="1400" dirty="0" err="1"/>
              <a:t>Ученическия</a:t>
            </a:r>
            <a:r>
              <a:rPr lang="ru-RU" sz="1400" dirty="0"/>
              <a:t> </a:t>
            </a:r>
            <a:r>
              <a:rPr lang="ru-RU" sz="1400" dirty="0" err="1"/>
              <a:t>съвет</a:t>
            </a:r>
            <a:r>
              <a:rPr lang="ru-RU" sz="1400" dirty="0"/>
              <a:t>. </a:t>
            </a:r>
            <a:r>
              <a:rPr lang="ru-RU" sz="1400" dirty="0" err="1"/>
              <a:t>През</a:t>
            </a:r>
            <a:r>
              <a:rPr lang="ru-RU" sz="1400" dirty="0"/>
              <a:t> 2008 и 2017 година </a:t>
            </a:r>
            <a:r>
              <a:rPr lang="ru-RU" sz="1400" dirty="0" err="1"/>
              <a:t>координирах</a:t>
            </a:r>
            <a:r>
              <a:rPr lang="ru-RU" sz="1400" dirty="0"/>
              <a:t> </a:t>
            </a:r>
            <a:r>
              <a:rPr lang="ru-RU" sz="1400" dirty="0" smtClean="0"/>
              <a:t>20 и 29 </a:t>
            </a:r>
            <a:r>
              <a:rPr lang="ru-RU" sz="1400" dirty="0" err="1" smtClean="0"/>
              <a:t>конгрес</a:t>
            </a:r>
            <a:r>
              <a:rPr lang="ru-RU" sz="1400" dirty="0" smtClean="0"/>
              <a:t> </a:t>
            </a:r>
            <a:r>
              <a:rPr lang="ru-RU" sz="1400" dirty="0"/>
              <a:t>на Института за продуктивно обучение в Европа, </a:t>
            </a:r>
            <a:r>
              <a:rPr lang="ru-RU" sz="1400" dirty="0" err="1"/>
              <a:t>чийто</a:t>
            </a:r>
            <a:r>
              <a:rPr lang="ru-RU" sz="1400" dirty="0"/>
              <a:t> </a:t>
            </a:r>
            <a:r>
              <a:rPr lang="ru-RU" sz="1400" dirty="0" err="1"/>
              <a:t>методи</a:t>
            </a:r>
            <a:r>
              <a:rPr lang="ru-RU" sz="1400" dirty="0"/>
              <a:t> за превенция на </a:t>
            </a:r>
            <a:r>
              <a:rPr lang="ru-RU" sz="1400" dirty="0" err="1"/>
              <a:t>отпадащите</a:t>
            </a:r>
            <a:r>
              <a:rPr lang="ru-RU" sz="1400" dirty="0"/>
              <a:t> от </a:t>
            </a:r>
            <a:r>
              <a:rPr lang="ru-RU" sz="1400" dirty="0" err="1"/>
              <a:t>образованието</a:t>
            </a:r>
            <a:r>
              <a:rPr lang="ru-RU" sz="1400" dirty="0"/>
              <a:t> </a:t>
            </a:r>
            <a:r>
              <a:rPr lang="ru-RU" sz="1400" dirty="0" err="1"/>
              <a:t>ученици</a:t>
            </a:r>
            <a:r>
              <a:rPr lang="ru-RU" sz="1400" dirty="0"/>
              <a:t> </a:t>
            </a:r>
            <a:r>
              <a:rPr lang="ru-RU" sz="1400" dirty="0" err="1"/>
              <a:t>са</a:t>
            </a:r>
            <a:r>
              <a:rPr lang="ru-RU" sz="1400" dirty="0"/>
              <a:t> </a:t>
            </a:r>
            <a:r>
              <a:rPr lang="ru-RU" sz="1400" dirty="0" err="1"/>
              <a:t>едно</a:t>
            </a:r>
            <a:r>
              <a:rPr lang="ru-RU" sz="1400" dirty="0"/>
              <a:t> от </a:t>
            </a:r>
            <a:r>
              <a:rPr lang="ru-RU" sz="1400" dirty="0" err="1"/>
              <a:t>решенията</a:t>
            </a:r>
            <a:r>
              <a:rPr lang="ru-RU" sz="1400" dirty="0"/>
              <a:t> на </a:t>
            </a:r>
            <a:r>
              <a:rPr lang="ru-RU" sz="1400" dirty="0" err="1" smtClean="0"/>
              <a:t>нашето</a:t>
            </a:r>
            <a:r>
              <a:rPr lang="ru-RU" sz="1400" dirty="0" smtClean="0"/>
              <a:t> образование..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err="1"/>
              <a:t>През</a:t>
            </a:r>
            <a:r>
              <a:rPr lang="ru-RU" sz="1400" dirty="0"/>
              <a:t> 2018 година </a:t>
            </a:r>
            <a:r>
              <a:rPr lang="ru-RU" sz="1400" dirty="0" err="1"/>
              <a:t>бях</a:t>
            </a:r>
            <a:r>
              <a:rPr lang="ru-RU" sz="1400" dirty="0"/>
              <a:t> </a:t>
            </a:r>
            <a:r>
              <a:rPr lang="ru-RU" sz="1400" dirty="0" err="1"/>
              <a:t>главен</a:t>
            </a:r>
            <a:r>
              <a:rPr lang="ru-RU" sz="1400" dirty="0"/>
              <a:t> координатор на  </a:t>
            </a:r>
            <a:r>
              <a:rPr lang="ru-RU" sz="1400" dirty="0" err="1"/>
              <a:t>ежегодната</a:t>
            </a:r>
            <a:r>
              <a:rPr lang="ru-RU" sz="1400" dirty="0"/>
              <a:t> конференция на </a:t>
            </a:r>
            <a:r>
              <a:rPr lang="ru-RU" sz="1400" dirty="0" err="1"/>
              <a:t>учителите</a:t>
            </a:r>
            <a:r>
              <a:rPr lang="ru-RU" sz="1400" dirty="0"/>
              <a:t> по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език</a:t>
            </a:r>
            <a:r>
              <a:rPr lang="ru-RU" sz="1400" dirty="0"/>
              <a:t>, </a:t>
            </a:r>
            <a:r>
              <a:rPr lang="ru-RU" sz="1400" dirty="0" err="1"/>
              <a:t>която</a:t>
            </a:r>
            <a:r>
              <a:rPr lang="ru-RU" sz="1400" dirty="0"/>
              <a:t> се </a:t>
            </a:r>
            <a:r>
              <a:rPr lang="ru-RU" sz="1400" dirty="0" err="1"/>
              <a:t>проведе</a:t>
            </a:r>
            <a:r>
              <a:rPr lang="ru-RU" sz="1400" dirty="0"/>
              <a:t> в град Бургас.</a:t>
            </a:r>
          </a:p>
          <a:p>
            <a:pPr marL="0" indent="0" algn="just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13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А) </a:t>
            </a:r>
            <a:r>
              <a:rPr lang="ru-RU" sz="2800" dirty="0" err="1"/>
              <a:t>Съответствие</a:t>
            </a:r>
            <a:r>
              <a:rPr lang="ru-RU" sz="2800" dirty="0"/>
              <a:t> с </a:t>
            </a:r>
            <a:r>
              <a:rPr lang="ru-RU" sz="2800" dirty="0" err="1"/>
              <a:t>изискванията</a:t>
            </a:r>
            <a:r>
              <a:rPr lang="ru-RU" sz="2800" dirty="0"/>
              <a:t> на </a:t>
            </a:r>
            <a:r>
              <a:rPr lang="ru-RU" sz="2800" dirty="0" err="1"/>
              <a:t>длъжността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00326"/>
            <a:ext cx="9903781" cy="46766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/>
              <a:t>1. Образование, </a:t>
            </a:r>
            <a:r>
              <a:rPr lang="ru-RU" sz="1900" dirty="0" err="1" smtClean="0"/>
              <a:t>образователно</a:t>
            </a:r>
            <a:r>
              <a:rPr lang="ru-RU" sz="1900" dirty="0" smtClean="0"/>
              <a:t> - </a:t>
            </a:r>
            <a:r>
              <a:rPr lang="ru-RU" sz="1900" dirty="0" err="1" smtClean="0"/>
              <a:t>квалификационна</a:t>
            </a:r>
            <a:r>
              <a:rPr lang="ru-RU" sz="1900" dirty="0" smtClean="0"/>
              <a:t> степен, </a:t>
            </a:r>
            <a:r>
              <a:rPr lang="ru-RU" sz="1900" dirty="0" err="1" smtClean="0"/>
              <a:t>образователна</a:t>
            </a:r>
            <a:r>
              <a:rPr lang="ru-RU" sz="1900" dirty="0" smtClean="0"/>
              <a:t> </a:t>
            </a:r>
            <a:r>
              <a:rPr lang="ru-RU" sz="1900" dirty="0"/>
              <a:t>и научна степен, научна степен:</a:t>
            </a:r>
          </a:p>
          <a:p>
            <a:pPr marL="0" indent="0" algn="just">
              <a:buNone/>
            </a:pPr>
            <a:r>
              <a:rPr lang="ru-RU" sz="1900" dirty="0" smtClean="0"/>
              <a:t>1.1</a:t>
            </a:r>
            <a:r>
              <a:rPr lang="ru-RU" sz="1900" dirty="0"/>
              <a:t>. </a:t>
            </a:r>
            <a:r>
              <a:rPr lang="ru-RU" sz="1900" dirty="0" err="1"/>
              <a:t>Първоначална</a:t>
            </a:r>
            <a:r>
              <a:rPr lang="ru-RU" sz="1900" dirty="0"/>
              <a:t>: </a:t>
            </a:r>
            <a:endParaRPr lang="ru-RU" sz="1900" dirty="0" smtClean="0"/>
          </a:p>
          <a:p>
            <a:pPr marL="0" indent="0" algn="just">
              <a:buNone/>
            </a:pPr>
            <a:r>
              <a:rPr lang="ru-RU" sz="1900" dirty="0" err="1"/>
              <a:t>Средно</a:t>
            </a:r>
            <a:r>
              <a:rPr lang="ru-RU" sz="1900" dirty="0"/>
              <a:t> образование:</a:t>
            </a:r>
          </a:p>
          <a:p>
            <a:pPr algn="just"/>
            <a:r>
              <a:rPr lang="ru-RU" sz="1900" dirty="0"/>
              <a:t>1987-1992: Гимназия с </a:t>
            </a:r>
            <a:r>
              <a:rPr lang="ru-RU" sz="1900" dirty="0" err="1"/>
              <a:t>преподаване</a:t>
            </a:r>
            <a:r>
              <a:rPr lang="ru-RU" sz="1900" dirty="0"/>
              <a:t> на </a:t>
            </a:r>
            <a:r>
              <a:rPr lang="ru-RU" sz="1900" dirty="0" err="1"/>
              <a:t>немски</a:t>
            </a:r>
            <a:r>
              <a:rPr lang="ru-RU" sz="1900" dirty="0"/>
              <a:t> </a:t>
            </a:r>
            <a:r>
              <a:rPr lang="ru-RU" sz="1900" dirty="0" err="1"/>
              <a:t>език</a:t>
            </a:r>
            <a:r>
              <a:rPr lang="ru-RU" sz="1900" dirty="0"/>
              <a:t> „</a:t>
            </a:r>
            <a:r>
              <a:rPr lang="ru-RU" sz="1900" dirty="0" err="1"/>
              <a:t>Гьоте</a:t>
            </a:r>
            <a:r>
              <a:rPr lang="ru-RU" sz="1900" dirty="0"/>
              <a:t>”, гр. </a:t>
            </a:r>
            <a:r>
              <a:rPr lang="ru-RU" sz="1900" dirty="0" smtClean="0"/>
              <a:t>Бургас – </a:t>
            </a:r>
            <a:r>
              <a:rPr lang="ru-RU" sz="1900" dirty="0" err="1" smtClean="0"/>
              <a:t>преводач</a:t>
            </a:r>
            <a:r>
              <a:rPr lang="ru-RU" sz="1900" dirty="0" smtClean="0"/>
              <a:t> на </a:t>
            </a:r>
            <a:r>
              <a:rPr lang="ru-RU" sz="1900" dirty="0" err="1" smtClean="0"/>
              <a:t>техническа</a:t>
            </a:r>
            <a:r>
              <a:rPr lang="ru-RU" sz="1900" dirty="0" smtClean="0"/>
              <a:t> литература</a:t>
            </a:r>
          </a:p>
          <a:p>
            <a:pPr marL="0" indent="0" algn="just">
              <a:buNone/>
            </a:pPr>
            <a:r>
              <a:rPr lang="ru-RU" sz="1900" dirty="0" err="1"/>
              <a:t>Висше</a:t>
            </a:r>
            <a:r>
              <a:rPr lang="ru-RU" sz="1900" dirty="0"/>
              <a:t> образование:</a:t>
            </a:r>
          </a:p>
          <a:p>
            <a:pPr algn="just"/>
            <a:r>
              <a:rPr lang="ru-RU" sz="1900" dirty="0"/>
              <a:t>1992-1997: </a:t>
            </a:r>
            <a:r>
              <a:rPr lang="ru-RU" sz="1900" dirty="0" err="1"/>
              <a:t>Пловдивски</a:t>
            </a:r>
            <a:r>
              <a:rPr lang="ru-RU" sz="1900" dirty="0"/>
              <a:t> университет „</a:t>
            </a:r>
            <a:r>
              <a:rPr lang="ru-RU" sz="1900" dirty="0" err="1"/>
              <a:t>Паисий</a:t>
            </a:r>
            <a:r>
              <a:rPr lang="ru-RU" sz="1900" dirty="0"/>
              <a:t> </a:t>
            </a:r>
            <a:r>
              <a:rPr lang="ru-RU" sz="1900" dirty="0" err="1"/>
              <a:t>Хилендарски</a:t>
            </a:r>
            <a:r>
              <a:rPr lang="ru-RU" sz="1900" dirty="0"/>
              <a:t>”, град </a:t>
            </a:r>
            <a:r>
              <a:rPr lang="ru-RU" sz="1900" dirty="0" smtClean="0"/>
              <a:t>Пловдив – </a:t>
            </a:r>
            <a:r>
              <a:rPr lang="ru-RU" sz="1900" dirty="0" err="1" smtClean="0"/>
              <a:t>Български</a:t>
            </a:r>
            <a:r>
              <a:rPr lang="ru-RU" sz="1900" dirty="0" smtClean="0"/>
              <a:t> </a:t>
            </a:r>
            <a:r>
              <a:rPr lang="ru-RU" sz="1900" dirty="0" err="1" smtClean="0"/>
              <a:t>език</a:t>
            </a:r>
            <a:r>
              <a:rPr lang="ru-RU" sz="1900" dirty="0" smtClean="0"/>
              <a:t> и </a:t>
            </a:r>
            <a:r>
              <a:rPr lang="ru-RU" sz="1900" dirty="0" err="1" smtClean="0"/>
              <a:t>лтература</a:t>
            </a:r>
            <a:r>
              <a:rPr lang="ru-RU" sz="1900" dirty="0" smtClean="0"/>
              <a:t> и </a:t>
            </a:r>
            <a:r>
              <a:rPr lang="ru-RU" sz="1900" dirty="0" err="1" smtClean="0"/>
              <a:t>немски</a:t>
            </a:r>
            <a:r>
              <a:rPr lang="ru-RU" sz="1900" dirty="0" smtClean="0"/>
              <a:t> </a:t>
            </a:r>
            <a:r>
              <a:rPr lang="ru-RU" sz="1900" dirty="0" err="1" smtClean="0"/>
              <a:t>език</a:t>
            </a:r>
            <a:r>
              <a:rPr lang="ru-RU" sz="1900" dirty="0" smtClean="0"/>
              <a:t> и литература</a:t>
            </a:r>
          </a:p>
          <a:p>
            <a:pPr marL="0" indent="0" algn="just">
              <a:buNone/>
            </a:pPr>
            <a:r>
              <a:rPr lang="ru-RU" sz="1900" dirty="0" smtClean="0"/>
              <a:t> 1.2. Друга след </a:t>
            </a:r>
            <a:r>
              <a:rPr lang="ru-RU" sz="1900" dirty="0" err="1" smtClean="0"/>
              <a:t>първоначалната</a:t>
            </a:r>
            <a:r>
              <a:rPr lang="ru-RU" sz="1900" dirty="0" smtClean="0"/>
              <a:t>: </a:t>
            </a:r>
          </a:p>
          <a:p>
            <a:pPr algn="just"/>
            <a:r>
              <a:rPr lang="ru-RU" sz="1900" dirty="0" smtClean="0"/>
              <a:t>2011</a:t>
            </a:r>
            <a:r>
              <a:rPr lang="ru-RU" sz="1900" dirty="0"/>
              <a:t>: СДК „</a:t>
            </a:r>
            <a:r>
              <a:rPr lang="ru-RU" sz="1900" dirty="0" err="1"/>
              <a:t>Английски</a:t>
            </a:r>
            <a:r>
              <a:rPr lang="ru-RU" sz="1900" dirty="0"/>
              <a:t> </a:t>
            </a:r>
            <a:r>
              <a:rPr lang="ru-RU" sz="1900" dirty="0" err="1"/>
              <a:t>език</a:t>
            </a:r>
            <a:r>
              <a:rPr lang="ru-RU" sz="1900" dirty="0"/>
              <a:t>“ в </a:t>
            </a:r>
            <a:r>
              <a:rPr lang="ru-RU" sz="1900" dirty="0" smtClean="0"/>
              <a:t>СУ “</a:t>
            </a:r>
            <a:r>
              <a:rPr lang="ru-RU" sz="1900" dirty="0" err="1"/>
              <a:t>Св.Климент</a:t>
            </a:r>
            <a:r>
              <a:rPr lang="ru-RU" sz="1900" dirty="0"/>
              <a:t> </a:t>
            </a:r>
            <a:r>
              <a:rPr lang="ru-RU" sz="1900" dirty="0" err="1"/>
              <a:t>Охридски</a:t>
            </a:r>
            <a:r>
              <a:rPr lang="ru-RU" sz="1900" dirty="0"/>
              <a:t>“, град </a:t>
            </a:r>
            <a:r>
              <a:rPr lang="ru-RU" sz="1900" dirty="0" smtClean="0"/>
              <a:t>София – </a:t>
            </a:r>
            <a:r>
              <a:rPr lang="ru-RU" sz="1900" dirty="0" err="1" smtClean="0"/>
              <a:t>учител</a:t>
            </a:r>
            <a:r>
              <a:rPr lang="ru-RU" sz="1900" dirty="0" smtClean="0"/>
              <a:t> по </a:t>
            </a:r>
            <a:r>
              <a:rPr lang="ru-RU" sz="1900" dirty="0" err="1" smtClean="0"/>
              <a:t>английски</a:t>
            </a:r>
            <a:r>
              <a:rPr lang="ru-RU" sz="1900" dirty="0" smtClean="0"/>
              <a:t> </a:t>
            </a:r>
            <a:r>
              <a:rPr lang="ru-RU" sz="1900" dirty="0" err="1" smtClean="0"/>
              <a:t>език</a:t>
            </a:r>
            <a:endParaRPr lang="ru-RU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7351" y="905523"/>
            <a:ext cx="11016449" cy="785166"/>
          </a:xfrm>
        </p:spPr>
        <p:txBody>
          <a:bodyPr>
            <a:no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Професионална</a:t>
            </a:r>
            <a:r>
              <a:rPr lang="ru-RU" sz="2800" dirty="0"/>
              <a:t> квалификация (</a:t>
            </a:r>
            <a:r>
              <a:rPr lang="ru-RU" sz="2800" dirty="0" err="1"/>
              <a:t>специалност</a:t>
            </a:r>
            <a:r>
              <a:rPr lang="ru-RU" sz="2800" dirty="0"/>
              <a:t>):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18082"/>
            <a:ext cx="10515600" cy="465888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2.1. По </a:t>
            </a:r>
            <a:r>
              <a:rPr lang="ru-RU" sz="1800" dirty="0" err="1"/>
              <a:t>базовата</a:t>
            </a:r>
            <a:r>
              <a:rPr lang="ru-RU" sz="1800" dirty="0"/>
              <a:t> </a:t>
            </a:r>
            <a:r>
              <a:rPr lang="ru-RU" sz="1800" dirty="0" err="1"/>
              <a:t>специалност</a:t>
            </a:r>
            <a:r>
              <a:rPr lang="ru-RU" sz="1800" dirty="0"/>
              <a:t> от </a:t>
            </a:r>
            <a:r>
              <a:rPr lang="ru-RU" sz="1800" dirty="0" err="1"/>
              <a:t>висшето</a:t>
            </a:r>
            <a:r>
              <a:rPr lang="ru-RU" sz="1800" dirty="0"/>
              <a:t> образование</a:t>
            </a:r>
            <a:br>
              <a:rPr lang="ru-RU" sz="1800" dirty="0"/>
            </a:br>
            <a:endParaRPr lang="bg-BG" sz="1800" dirty="0" smtClean="0"/>
          </a:p>
          <a:p>
            <a:r>
              <a:rPr lang="bg-BG" sz="1600" b="1" dirty="0" smtClean="0"/>
              <a:t>Учител по български език и литература и немски език и литература</a:t>
            </a:r>
          </a:p>
          <a:p>
            <a:endParaRPr lang="bg-BG" sz="1600" b="1" dirty="0" smtClean="0"/>
          </a:p>
          <a:p>
            <a:pPr marL="0" indent="0">
              <a:buNone/>
            </a:pPr>
            <a:r>
              <a:rPr lang="bg-BG" sz="1800" dirty="0"/>
              <a:t>2.2. Професионална квалификация „учител</a:t>
            </a:r>
            <a:r>
              <a:rPr lang="bg-BG" sz="1800" dirty="0" smtClean="0"/>
              <a:t>“</a:t>
            </a:r>
          </a:p>
          <a:p>
            <a:pPr marL="0" indent="0">
              <a:buNone/>
            </a:pPr>
            <a:endParaRPr lang="bg-BG" sz="1800" dirty="0"/>
          </a:p>
          <a:p>
            <a:r>
              <a:rPr lang="bg-BG" sz="1600" b="1" dirty="0" smtClean="0"/>
              <a:t>Учител по български език и литература, учител по немски език и литература и учител по английски език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67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bg-BG" sz="2800" b="1" dirty="0"/>
              <a:t>2.3. Друга (нова/допълнителна) квалификация</a:t>
            </a:r>
            <a:endParaRPr lang="en-US" sz="2800" b="1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754600" y="1532662"/>
            <a:ext cx="10368379" cy="435133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300" dirty="0"/>
              <a:t>⦁ 05.11.2004: V. ПКС- </a:t>
            </a:r>
            <a:r>
              <a:rPr lang="ru-RU" sz="4300" dirty="0" err="1"/>
              <a:t>Шуменски</a:t>
            </a:r>
            <a:r>
              <a:rPr lang="ru-RU" sz="4300" dirty="0"/>
              <a:t> университет „Епископ Константин </a:t>
            </a:r>
            <a:r>
              <a:rPr lang="ru-RU" sz="4300" dirty="0" err="1"/>
              <a:t>Преславски</a:t>
            </a:r>
            <a:r>
              <a:rPr lang="ru-RU" sz="4300" dirty="0" smtClean="0"/>
              <a:t>”, Департамент </a:t>
            </a:r>
            <a:r>
              <a:rPr lang="ru-RU" sz="4300" dirty="0"/>
              <a:t>за информация и </a:t>
            </a:r>
            <a:r>
              <a:rPr lang="ru-RU" sz="4300" dirty="0" err="1"/>
              <a:t>повишаване</a:t>
            </a:r>
            <a:r>
              <a:rPr lang="ru-RU" sz="4300" dirty="0"/>
              <a:t> на </a:t>
            </a:r>
            <a:r>
              <a:rPr lang="ru-RU" sz="4300" dirty="0" err="1"/>
              <a:t>квалификацията</a:t>
            </a:r>
            <a:r>
              <a:rPr lang="ru-RU" sz="4300" dirty="0"/>
              <a:t> на </a:t>
            </a:r>
            <a:r>
              <a:rPr lang="ru-RU" sz="4300" dirty="0" err="1"/>
              <a:t>учителите</a:t>
            </a:r>
            <a:r>
              <a:rPr lang="ru-RU" sz="4300" dirty="0"/>
              <a:t>-Варна </a:t>
            </a:r>
            <a:r>
              <a:rPr lang="ru-RU" sz="4300" dirty="0" smtClean="0"/>
              <a:t>на тема </a:t>
            </a:r>
            <a:r>
              <a:rPr lang="ru-RU" sz="4300" dirty="0"/>
              <a:t>„</a:t>
            </a:r>
            <a:r>
              <a:rPr lang="ru-RU" sz="4300" dirty="0" err="1"/>
              <a:t>Чуждоезиковото</a:t>
            </a:r>
            <a:r>
              <a:rPr lang="ru-RU" sz="4300" dirty="0"/>
              <a:t> обучение на теория и практика“</a:t>
            </a:r>
          </a:p>
          <a:p>
            <a:pPr algn="just"/>
            <a:r>
              <a:rPr lang="ru-RU" sz="4300" dirty="0" smtClean="0"/>
              <a:t>29.102005</a:t>
            </a:r>
            <a:r>
              <a:rPr lang="ru-RU" sz="4300" dirty="0"/>
              <a:t>: IV. ПКС, - </a:t>
            </a:r>
            <a:r>
              <a:rPr lang="ru-RU" sz="4300" dirty="0" err="1"/>
              <a:t>Шуменски</a:t>
            </a:r>
            <a:r>
              <a:rPr lang="ru-RU" sz="4300" dirty="0"/>
              <a:t> университет „Епископ Константин </a:t>
            </a:r>
            <a:r>
              <a:rPr lang="ru-RU" sz="4300" dirty="0" err="1"/>
              <a:t>Преславски</a:t>
            </a:r>
            <a:r>
              <a:rPr lang="ru-RU" sz="4300" dirty="0" smtClean="0"/>
              <a:t>”, Департамент </a:t>
            </a:r>
            <a:r>
              <a:rPr lang="ru-RU" sz="4300" dirty="0"/>
              <a:t>за информация и </a:t>
            </a:r>
            <a:r>
              <a:rPr lang="ru-RU" sz="4300" dirty="0" err="1"/>
              <a:t>повишаване</a:t>
            </a:r>
            <a:r>
              <a:rPr lang="ru-RU" sz="4300" dirty="0"/>
              <a:t> на </a:t>
            </a:r>
            <a:r>
              <a:rPr lang="ru-RU" sz="4300" dirty="0" err="1"/>
              <a:t>квалификацията</a:t>
            </a:r>
            <a:r>
              <a:rPr lang="ru-RU" sz="4300" dirty="0"/>
              <a:t> на </a:t>
            </a:r>
            <a:r>
              <a:rPr lang="ru-RU" sz="4300" dirty="0" err="1"/>
              <a:t>учителите</a:t>
            </a:r>
            <a:r>
              <a:rPr lang="ru-RU" sz="4300" dirty="0"/>
              <a:t>-Варна </a:t>
            </a:r>
            <a:r>
              <a:rPr lang="ru-RU" sz="4300" dirty="0" smtClean="0"/>
              <a:t>на тема </a:t>
            </a:r>
            <a:r>
              <a:rPr lang="ru-RU" sz="4300" dirty="0"/>
              <a:t>„</a:t>
            </a:r>
            <a:r>
              <a:rPr lang="ru-RU" sz="4300" dirty="0" err="1"/>
              <a:t>Чуждоезиковото</a:t>
            </a:r>
            <a:r>
              <a:rPr lang="ru-RU" sz="4300" dirty="0"/>
              <a:t> обучение на теория и практика</a:t>
            </a:r>
            <a:r>
              <a:rPr lang="ru-RU" sz="4300" dirty="0" smtClean="0"/>
              <a:t>“</a:t>
            </a:r>
          </a:p>
          <a:p>
            <a:pPr algn="just"/>
            <a:r>
              <a:rPr lang="ru-RU" sz="4300" dirty="0" smtClean="0"/>
              <a:t> </a:t>
            </a:r>
            <a:r>
              <a:rPr lang="ru-RU" sz="4300" dirty="0" err="1"/>
              <a:t>Ежегодни</a:t>
            </a:r>
            <a:r>
              <a:rPr lang="ru-RU" sz="4300" dirty="0"/>
              <a:t> конференции на </a:t>
            </a:r>
            <a:r>
              <a:rPr lang="ru-RU" sz="4300" dirty="0" err="1"/>
              <a:t>Дружеството</a:t>
            </a:r>
            <a:r>
              <a:rPr lang="ru-RU" sz="4300" dirty="0"/>
              <a:t> на </a:t>
            </a:r>
            <a:r>
              <a:rPr lang="ru-RU" sz="4300" dirty="0" err="1"/>
              <a:t>преподавателите</a:t>
            </a:r>
            <a:r>
              <a:rPr lang="ru-RU" sz="4300" dirty="0"/>
              <a:t> по </a:t>
            </a:r>
            <a:r>
              <a:rPr lang="ru-RU" sz="4300" dirty="0" err="1"/>
              <a:t>немски</a:t>
            </a:r>
            <a:r>
              <a:rPr lang="ru-RU" sz="4300" dirty="0"/>
              <a:t> </a:t>
            </a:r>
            <a:r>
              <a:rPr lang="ru-RU" sz="4300" dirty="0" err="1"/>
              <a:t>език</a:t>
            </a:r>
            <a:r>
              <a:rPr lang="ru-RU" sz="4300" dirty="0"/>
              <a:t>, </a:t>
            </a:r>
            <a:r>
              <a:rPr lang="ru-RU" sz="4300" dirty="0" smtClean="0"/>
              <a:t>2008 - 2022 </a:t>
            </a:r>
            <a:r>
              <a:rPr lang="ru-RU" sz="4300" dirty="0"/>
              <a:t>година , </a:t>
            </a:r>
            <a:r>
              <a:rPr lang="ru-RU" sz="4300" dirty="0" err="1"/>
              <a:t>съвместно</a:t>
            </a:r>
            <a:r>
              <a:rPr lang="ru-RU" sz="4300" dirty="0"/>
              <a:t> с </a:t>
            </a:r>
            <a:r>
              <a:rPr lang="ru-RU" sz="4300" dirty="0" err="1"/>
              <a:t>Департаментите</a:t>
            </a:r>
            <a:r>
              <a:rPr lang="ru-RU" sz="4300" dirty="0"/>
              <a:t> за информация и </a:t>
            </a:r>
            <a:r>
              <a:rPr lang="ru-RU" sz="4300" dirty="0" err="1"/>
              <a:t>повишаване</a:t>
            </a:r>
            <a:r>
              <a:rPr lang="ru-RU" sz="4300" dirty="0"/>
              <a:t> </a:t>
            </a:r>
            <a:r>
              <a:rPr lang="ru-RU" sz="4300" dirty="0" smtClean="0"/>
              <a:t>на </a:t>
            </a:r>
            <a:r>
              <a:rPr lang="ru-RU" sz="4300" dirty="0" err="1" smtClean="0"/>
              <a:t>квалификацията</a:t>
            </a:r>
            <a:r>
              <a:rPr lang="ru-RU" sz="4300" dirty="0" smtClean="0"/>
              <a:t> </a:t>
            </a:r>
            <a:r>
              <a:rPr lang="ru-RU" sz="4300" dirty="0"/>
              <a:t>на </a:t>
            </a:r>
            <a:r>
              <a:rPr lang="ru-RU" sz="4300" dirty="0" err="1"/>
              <a:t>учителите</a:t>
            </a:r>
            <a:r>
              <a:rPr lang="ru-RU" sz="4300" dirty="0"/>
              <a:t> – София </a:t>
            </a:r>
            <a:r>
              <a:rPr lang="ru-RU" sz="4300" dirty="0" smtClean="0"/>
              <a:t>, Стара </a:t>
            </a:r>
            <a:r>
              <a:rPr lang="ru-RU" sz="4300" dirty="0" err="1" smtClean="0"/>
              <a:t>Загора</a:t>
            </a:r>
            <a:r>
              <a:rPr lang="ru-RU" sz="4300" dirty="0" smtClean="0"/>
              <a:t> и Пловдив.</a:t>
            </a:r>
            <a:endParaRPr lang="ru-RU" sz="4300" dirty="0"/>
          </a:p>
          <a:p>
            <a:pPr algn="just"/>
            <a:r>
              <a:rPr lang="ru-RU" sz="4300" dirty="0" smtClean="0"/>
              <a:t> </a:t>
            </a:r>
            <a:r>
              <a:rPr lang="ru-RU" sz="4300" dirty="0"/>
              <a:t>05.07.2000 година, </a:t>
            </a:r>
            <a:r>
              <a:rPr lang="ru-RU" sz="4300" dirty="0" err="1"/>
              <a:t>двуседмичен</a:t>
            </a:r>
            <a:r>
              <a:rPr lang="ru-RU" sz="4300" dirty="0"/>
              <a:t> </a:t>
            </a:r>
            <a:r>
              <a:rPr lang="ru-RU" sz="4300" dirty="0" err="1"/>
              <a:t>международен</a:t>
            </a:r>
            <a:r>
              <a:rPr lang="ru-RU" sz="4300" dirty="0"/>
              <a:t> курс на тема „</a:t>
            </a:r>
            <a:r>
              <a:rPr lang="ru-RU" sz="4300" dirty="0" err="1"/>
              <a:t>Странознание</a:t>
            </a:r>
            <a:r>
              <a:rPr lang="ru-RU" sz="4300" dirty="0"/>
              <a:t> </a:t>
            </a:r>
            <a:r>
              <a:rPr lang="ru-RU" sz="4300" dirty="0" smtClean="0"/>
              <a:t>на Германия</a:t>
            </a:r>
            <a:r>
              <a:rPr lang="ru-RU" sz="4300" dirty="0"/>
              <a:t>“ в </a:t>
            </a:r>
            <a:r>
              <a:rPr lang="ru-RU" sz="4300" dirty="0" err="1"/>
              <a:t>Зоненберг</a:t>
            </a:r>
            <a:r>
              <a:rPr lang="ru-RU" sz="4300" dirty="0"/>
              <a:t>, </a:t>
            </a:r>
            <a:r>
              <a:rPr lang="ru-RU" sz="4300" dirty="0" err="1"/>
              <a:t>Гемания</a:t>
            </a:r>
            <a:r>
              <a:rPr lang="ru-RU" sz="4300" dirty="0"/>
              <a:t>.</a:t>
            </a:r>
          </a:p>
          <a:p>
            <a:pPr algn="just"/>
            <a:r>
              <a:rPr lang="ru-RU" sz="4300" dirty="0" smtClean="0"/>
              <a:t> </a:t>
            </a:r>
            <a:r>
              <a:rPr lang="ru-RU" sz="4300" dirty="0"/>
              <a:t>24.01.2014 година, </a:t>
            </a:r>
            <a:r>
              <a:rPr lang="ru-RU" sz="4300" dirty="0" err="1"/>
              <a:t>квалификационен</a:t>
            </a:r>
            <a:r>
              <a:rPr lang="ru-RU" sz="4300" dirty="0"/>
              <a:t> курс „Обучение на педагогически </a:t>
            </a:r>
            <a:r>
              <a:rPr lang="ru-RU" sz="4300" dirty="0" err="1" smtClean="0"/>
              <a:t>специалисти</a:t>
            </a:r>
            <a:r>
              <a:rPr lang="ru-RU" sz="4300" dirty="0" smtClean="0"/>
              <a:t> за </a:t>
            </a:r>
            <a:r>
              <a:rPr lang="ru-RU" sz="4300" dirty="0" err="1"/>
              <a:t>формиране</a:t>
            </a:r>
            <a:r>
              <a:rPr lang="ru-RU" sz="4300" dirty="0"/>
              <a:t> на знания, умения и компетентности за </a:t>
            </a:r>
            <a:r>
              <a:rPr lang="ru-RU" sz="4300" dirty="0" err="1"/>
              <a:t>оценяването</a:t>
            </a:r>
            <a:r>
              <a:rPr lang="ru-RU" sz="4300" dirty="0"/>
              <a:t> на </a:t>
            </a:r>
            <a:r>
              <a:rPr lang="ru-RU" sz="4300" dirty="0" err="1"/>
              <a:t>учениците</a:t>
            </a:r>
            <a:r>
              <a:rPr lang="ru-RU" sz="4300" dirty="0" smtClean="0"/>
              <a:t>“, НИОКСО</a:t>
            </a:r>
          </a:p>
          <a:p>
            <a:pPr marL="0" indent="0" algn="just">
              <a:buNone/>
            </a:pPr>
            <a:r>
              <a:rPr lang="ru-RU" sz="4300" dirty="0"/>
              <a:t>⦁ 2006 година, </a:t>
            </a:r>
            <a:r>
              <a:rPr lang="ru-RU" sz="4300" dirty="0" err="1"/>
              <a:t>тримесечен</a:t>
            </a:r>
            <a:r>
              <a:rPr lang="ru-RU" sz="4300" dirty="0"/>
              <a:t> курс „</a:t>
            </a:r>
            <a:r>
              <a:rPr lang="ru-RU" sz="4300" dirty="0" err="1"/>
              <a:t>Преподаване</a:t>
            </a:r>
            <a:r>
              <a:rPr lang="ru-RU" sz="4300" dirty="0"/>
              <a:t> на </a:t>
            </a:r>
            <a:r>
              <a:rPr lang="ru-RU" sz="4300" dirty="0" err="1"/>
              <a:t>политическо</a:t>
            </a:r>
            <a:r>
              <a:rPr lang="ru-RU" sz="4300" dirty="0"/>
              <a:t> и </a:t>
            </a:r>
            <a:r>
              <a:rPr lang="ru-RU" sz="4300" dirty="0" err="1" smtClean="0"/>
              <a:t>гражданско</a:t>
            </a:r>
            <a:r>
              <a:rPr lang="ru-RU" sz="4300" dirty="0" smtClean="0"/>
              <a:t> образование </a:t>
            </a:r>
            <a:r>
              <a:rPr lang="ru-RU" sz="4300" dirty="0"/>
              <a:t>в </a:t>
            </a:r>
            <a:r>
              <a:rPr lang="ru-RU" sz="4300" dirty="0" err="1"/>
              <a:t>Югоизточна</a:t>
            </a:r>
            <a:r>
              <a:rPr lang="ru-RU" sz="4300" dirty="0"/>
              <a:t> Европа“, Сараево, </a:t>
            </a:r>
            <a:r>
              <a:rPr lang="ru-RU" sz="4300" dirty="0" err="1"/>
              <a:t>Босна</a:t>
            </a:r>
            <a:r>
              <a:rPr lang="ru-RU" sz="4300" dirty="0"/>
              <a:t> </a:t>
            </a:r>
            <a:r>
              <a:rPr lang="ru-RU" sz="4300" dirty="0" smtClean="0"/>
              <a:t>и </a:t>
            </a:r>
            <a:r>
              <a:rPr lang="ru-RU" sz="4300" dirty="0" err="1" smtClean="0"/>
              <a:t>Херцеговина</a:t>
            </a:r>
            <a:endParaRPr lang="ru-RU" sz="4300" dirty="0"/>
          </a:p>
          <a:p>
            <a:pPr marL="0" indent="0" algn="just">
              <a:buNone/>
            </a:pPr>
            <a:r>
              <a:rPr lang="ru-RU" sz="4300" dirty="0"/>
              <a:t>⦁ 2005 година, </a:t>
            </a:r>
            <a:r>
              <a:rPr lang="ru-RU" sz="4300" dirty="0" err="1"/>
              <a:t>квалификационен</a:t>
            </a:r>
            <a:r>
              <a:rPr lang="ru-RU" sz="4300" dirty="0"/>
              <a:t> курс за </a:t>
            </a:r>
            <a:r>
              <a:rPr lang="ru-RU" sz="4300" dirty="0" err="1"/>
              <a:t>мултипликатори</a:t>
            </a:r>
            <a:r>
              <a:rPr lang="ru-RU" sz="4300" dirty="0"/>
              <a:t> в </a:t>
            </a:r>
            <a:r>
              <a:rPr lang="ru-RU" sz="4300" dirty="0" err="1"/>
              <a:t>Югоизточна</a:t>
            </a:r>
            <a:r>
              <a:rPr lang="ru-RU" sz="4300" dirty="0"/>
              <a:t> Европа „</a:t>
            </a:r>
            <a:r>
              <a:rPr lang="ru-RU" sz="4300" dirty="0" err="1" smtClean="0"/>
              <a:t>Ролята</a:t>
            </a:r>
            <a:r>
              <a:rPr lang="ru-RU" sz="4300" dirty="0" smtClean="0"/>
              <a:t> на </a:t>
            </a:r>
            <a:r>
              <a:rPr lang="ru-RU" sz="4300" dirty="0" err="1"/>
              <a:t>треньора</a:t>
            </a:r>
            <a:r>
              <a:rPr lang="ru-RU" sz="4300" dirty="0"/>
              <a:t> и дидактика на семинара“, </a:t>
            </a:r>
            <a:r>
              <a:rPr lang="ru-RU" sz="4300" dirty="0" err="1"/>
              <a:t>Гьоте</a:t>
            </a:r>
            <a:r>
              <a:rPr lang="ru-RU" sz="4300" dirty="0"/>
              <a:t> –институт , </a:t>
            </a:r>
            <a:r>
              <a:rPr lang="ru-RU" sz="4300" dirty="0" smtClean="0"/>
              <a:t>София</a:t>
            </a:r>
          </a:p>
          <a:p>
            <a:pPr marL="0" indent="0" algn="just">
              <a:buNone/>
            </a:pPr>
            <a:r>
              <a:rPr lang="ru-RU" sz="4300" dirty="0"/>
              <a:t>⦁ </a:t>
            </a:r>
            <a:r>
              <a:rPr lang="ru-RU" sz="4300" dirty="0" err="1"/>
              <a:t>Квалификационен</a:t>
            </a:r>
            <a:r>
              <a:rPr lang="ru-RU" sz="4300" dirty="0"/>
              <a:t> курс „</a:t>
            </a:r>
            <a:r>
              <a:rPr lang="ru-RU" sz="4300" dirty="0" err="1"/>
              <a:t>Формиране</a:t>
            </a:r>
            <a:r>
              <a:rPr lang="ru-RU" sz="4300" dirty="0"/>
              <a:t> на </a:t>
            </a:r>
            <a:r>
              <a:rPr lang="ru-RU" sz="4300" dirty="0" err="1"/>
              <a:t>работна</a:t>
            </a:r>
            <a:r>
              <a:rPr lang="ru-RU" sz="4300" dirty="0"/>
              <a:t> заплата, </a:t>
            </a:r>
            <a:r>
              <a:rPr lang="ru-RU" sz="4300" dirty="0" err="1"/>
              <a:t>вътрешни</a:t>
            </a:r>
            <a:r>
              <a:rPr lang="ru-RU" sz="4300" dirty="0"/>
              <a:t> правила </a:t>
            </a:r>
            <a:r>
              <a:rPr lang="ru-RU" sz="4300" dirty="0" smtClean="0"/>
              <a:t>за </a:t>
            </a:r>
            <a:r>
              <a:rPr lang="ru-RU" sz="4300" dirty="0" err="1" smtClean="0"/>
              <a:t>работна</a:t>
            </a:r>
            <a:r>
              <a:rPr lang="ru-RU" sz="4300" dirty="0" smtClean="0"/>
              <a:t> </a:t>
            </a:r>
            <a:r>
              <a:rPr lang="ru-RU" sz="4300" dirty="0"/>
              <a:t>заплата“ – </a:t>
            </a:r>
            <a:r>
              <a:rPr lang="ru-RU" sz="4300" dirty="0" err="1"/>
              <a:t>Сдружение</a:t>
            </a:r>
            <a:r>
              <a:rPr lang="ru-RU" sz="4300" dirty="0"/>
              <a:t> „Образование без </a:t>
            </a:r>
            <a:r>
              <a:rPr lang="ru-RU" sz="4300" dirty="0" err="1"/>
              <a:t>граници</a:t>
            </a:r>
            <a:r>
              <a:rPr lang="ru-RU" sz="4300" dirty="0"/>
              <a:t>“, София</a:t>
            </a:r>
          </a:p>
          <a:p>
            <a:pPr marL="0" indent="0" algn="just">
              <a:buNone/>
            </a:pPr>
            <a:r>
              <a:rPr lang="ru-RU" sz="4300" dirty="0"/>
              <a:t>⦁ 22.10.2012 година, </a:t>
            </a:r>
            <a:r>
              <a:rPr lang="ru-RU" sz="4300" dirty="0" err="1"/>
              <a:t>квалификационен</a:t>
            </a:r>
            <a:r>
              <a:rPr lang="ru-RU" sz="4300" dirty="0"/>
              <a:t> семинар за учители по </a:t>
            </a:r>
            <a:r>
              <a:rPr lang="ru-RU" sz="4300" dirty="0" err="1"/>
              <a:t>немски</a:t>
            </a:r>
            <a:r>
              <a:rPr lang="ru-RU" sz="4300" dirty="0"/>
              <a:t> </a:t>
            </a:r>
            <a:r>
              <a:rPr lang="ru-RU" sz="4300" dirty="0" err="1"/>
              <a:t>език</a:t>
            </a:r>
            <a:r>
              <a:rPr lang="ru-RU" sz="4300" dirty="0"/>
              <a:t> </a:t>
            </a:r>
            <a:r>
              <a:rPr lang="ru-RU" sz="4300" dirty="0" err="1" smtClean="0"/>
              <a:t>към</a:t>
            </a:r>
            <a:r>
              <a:rPr lang="ru-RU" sz="4300" dirty="0" smtClean="0"/>
              <a:t> </a:t>
            </a:r>
            <a:r>
              <a:rPr lang="ru-RU" sz="4300" dirty="0" err="1" smtClean="0"/>
              <a:t>изложбата</a:t>
            </a:r>
            <a:r>
              <a:rPr lang="ru-RU" sz="4300" dirty="0" smtClean="0"/>
              <a:t> </a:t>
            </a:r>
            <a:r>
              <a:rPr lang="ru-RU" sz="4300" dirty="0"/>
              <a:t>на </a:t>
            </a:r>
            <a:r>
              <a:rPr lang="ru-RU" sz="4300" dirty="0" err="1"/>
              <a:t>Гьоте</a:t>
            </a:r>
            <a:r>
              <a:rPr lang="ru-RU" sz="4300" dirty="0"/>
              <a:t> – институт „</a:t>
            </a:r>
            <a:r>
              <a:rPr lang="ru-RU" sz="4300" dirty="0" err="1"/>
              <a:t>Музика</a:t>
            </a:r>
            <a:r>
              <a:rPr lang="ru-RU" sz="4300" dirty="0"/>
              <a:t> + Х – поп, </a:t>
            </a:r>
            <a:r>
              <a:rPr lang="ru-RU" sz="4300" dirty="0" err="1"/>
              <a:t>инди</a:t>
            </a:r>
            <a:r>
              <a:rPr lang="ru-RU" sz="4300" dirty="0"/>
              <a:t>, хип-хоп и техно от Германия</a:t>
            </a:r>
            <a:r>
              <a:rPr lang="ru-RU" sz="4300" dirty="0" smtClean="0"/>
              <a:t>“</a:t>
            </a:r>
          </a:p>
          <a:p>
            <a:pPr marL="0" indent="0" algn="just">
              <a:buNone/>
            </a:pPr>
            <a:r>
              <a:rPr lang="ru-RU" sz="4300" dirty="0" smtClean="0"/>
              <a:t>⦁ 25.11.2016</a:t>
            </a:r>
            <a:r>
              <a:rPr lang="ru-RU" sz="4300" dirty="0"/>
              <a:t>: „Образование без </a:t>
            </a:r>
            <a:r>
              <a:rPr lang="ru-RU" sz="4300" dirty="0" err="1"/>
              <a:t>граници</a:t>
            </a:r>
            <a:r>
              <a:rPr lang="ru-RU" sz="4300" dirty="0"/>
              <a:t>-БГ 2012“, </a:t>
            </a:r>
            <a:r>
              <a:rPr lang="ru-RU" sz="4300" dirty="0" err="1"/>
              <a:t>квалификационен</a:t>
            </a:r>
            <a:r>
              <a:rPr lang="ru-RU" sz="4300" dirty="0"/>
              <a:t> курс на тема</a:t>
            </a:r>
            <a:r>
              <a:rPr lang="ru-RU" sz="4300" dirty="0" smtClean="0"/>
              <a:t>: „</a:t>
            </a:r>
            <a:r>
              <a:rPr lang="ru-RU" sz="4300" dirty="0" err="1"/>
              <a:t>Нормативни</a:t>
            </a:r>
            <a:r>
              <a:rPr lang="ru-RU" sz="4300" dirty="0"/>
              <a:t> </a:t>
            </a:r>
            <a:r>
              <a:rPr lang="ru-RU" sz="4300" dirty="0" err="1"/>
              <a:t>промени</a:t>
            </a:r>
            <a:r>
              <a:rPr lang="ru-RU" sz="4300" dirty="0"/>
              <a:t> в </a:t>
            </a:r>
            <a:r>
              <a:rPr lang="ru-RU" sz="4300" dirty="0" err="1"/>
              <a:t>сферата</a:t>
            </a:r>
            <a:r>
              <a:rPr lang="ru-RU" sz="4300" dirty="0"/>
              <a:t> на </a:t>
            </a:r>
            <a:r>
              <a:rPr lang="ru-RU" sz="4300" dirty="0" err="1"/>
              <a:t>образованието</a:t>
            </a:r>
            <a:r>
              <a:rPr lang="ru-RU" sz="4300" dirty="0"/>
              <a:t>“ – ЗПУО</a:t>
            </a:r>
            <a:r>
              <a:rPr lang="ru-RU" sz="4300" dirty="0" smtClean="0"/>
              <a:t>, ДОС</a:t>
            </a:r>
          </a:p>
          <a:p>
            <a:pPr marL="0" indent="0" algn="just">
              <a:buNone/>
            </a:pPr>
            <a:endParaRPr lang="ru-RU" sz="33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2.3. Друга (нова/допълнителна) квалификация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89103"/>
            <a:ext cx="10515600" cy="4587860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2.04.2017: </a:t>
            </a:r>
            <a:r>
              <a:rPr lang="ru-RU" sz="1400" dirty="0" err="1"/>
              <a:t>Тракийски</a:t>
            </a:r>
            <a:r>
              <a:rPr lang="ru-RU" sz="1400" dirty="0"/>
              <a:t> университет, ДИПКУ Стара </a:t>
            </a:r>
            <a:r>
              <a:rPr lang="ru-RU" sz="1400" dirty="0" err="1"/>
              <a:t>Загора</a:t>
            </a:r>
            <a:r>
              <a:rPr lang="ru-RU" sz="1400" dirty="0"/>
              <a:t>, </a:t>
            </a:r>
            <a:r>
              <a:rPr lang="ru-RU" sz="1400" dirty="0" err="1"/>
              <a:t>допълнително</a:t>
            </a:r>
            <a:r>
              <a:rPr lang="ru-RU" sz="1400" dirty="0"/>
              <a:t> </a:t>
            </a:r>
            <a:r>
              <a:rPr lang="ru-RU" sz="1400" dirty="0" smtClean="0"/>
              <a:t>обучение за </a:t>
            </a:r>
            <a:r>
              <a:rPr lang="ru-RU" sz="1400" dirty="0"/>
              <a:t>1 кредит : „</a:t>
            </a:r>
            <a:r>
              <a:rPr lang="ru-RU" sz="1400" dirty="0" err="1"/>
              <a:t>Das</a:t>
            </a:r>
            <a:r>
              <a:rPr lang="ru-RU" sz="1400" dirty="0"/>
              <a:t> </a:t>
            </a:r>
            <a:r>
              <a:rPr lang="ru-RU" sz="1400" dirty="0" err="1"/>
              <a:t>Lesen</a:t>
            </a:r>
            <a:r>
              <a:rPr lang="ru-RU" sz="1400" dirty="0"/>
              <a:t> – </a:t>
            </a:r>
            <a:r>
              <a:rPr lang="ru-RU" sz="1400" dirty="0" err="1"/>
              <a:t>effektiv-interaktiv-konstruktiv</a:t>
            </a:r>
            <a:r>
              <a:rPr lang="ru-RU" sz="1400" dirty="0"/>
              <a:t>”.</a:t>
            </a:r>
          </a:p>
          <a:p>
            <a:pPr algn="just"/>
            <a:r>
              <a:rPr lang="ru-RU" sz="1400" dirty="0"/>
              <a:t>25.09.2017: </a:t>
            </a:r>
            <a:r>
              <a:rPr lang="ru-RU" sz="1400" dirty="0" err="1"/>
              <a:t>Тракийски</a:t>
            </a:r>
            <a:r>
              <a:rPr lang="ru-RU" sz="1400" dirty="0"/>
              <a:t> университет, ДИПКУ Стара </a:t>
            </a:r>
            <a:r>
              <a:rPr lang="ru-RU" sz="1400" dirty="0" err="1"/>
              <a:t>Загора</a:t>
            </a:r>
            <a:r>
              <a:rPr lang="ru-RU" sz="1400" dirty="0"/>
              <a:t>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: «EU </a:t>
            </a:r>
            <a:r>
              <a:rPr lang="ru-RU" sz="1400" dirty="0" err="1"/>
              <a:t>und</a:t>
            </a:r>
            <a:r>
              <a:rPr lang="ru-RU" sz="1400" dirty="0"/>
              <a:t> </a:t>
            </a:r>
            <a:r>
              <a:rPr lang="ru-RU" sz="1400" dirty="0" err="1"/>
              <a:t>die</a:t>
            </a:r>
            <a:r>
              <a:rPr lang="ru-RU" sz="1400" dirty="0"/>
              <a:t> </a:t>
            </a:r>
            <a:r>
              <a:rPr lang="ru-RU" sz="1400" dirty="0" err="1"/>
              <a:t>neuen</a:t>
            </a:r>
            <a:r>
              <a:rPr lang="ru-RU" sz="1400" dirty="0"/>
              <a:t> </a:t>
            </a:r>
            <a:r>
              <a:rPr lang="ru-RU" sz="1400" dirty="0" err="1"/>
              <a:t>Aufgaben</a:t>
            </a:r>
            <a:r>
              <a:rPr lang="ru-RU" sz="1400" dirty="0"/>
              <a:t> </a:t>
            </a:r>
            <a:r>
              <a:rPr lang="ru-RU" sz="1400" dirty="0" err="1"/>
              <a:t>der</a:t>
            </a:r>
            <a:r>
              <a:rPr lang="ru-RU" sz="1400" dirty="0"/>
              <a:t> </a:t>
            </a:r>
            <a:r>
              <a:rPr lang="ru-RU" sz="1400" dirty="0" err="1"/>
              <a:t>Schule</a:t>
            </a:r>
            <a:r>
              <a:rPr lang="ru-RU" sz="1400" dirty="0"/>
              <a:t> </a:t>
            </a:r>
            <a:r>
              <a:rPr lang="ru-RU" sz="1400" dirty="0" err="1"/>
              <a:t>heute</a:t>
            </a:r>
            <a:r>
              <a:rPr lang="ru-RU" sz="1400" dirty="0"/>
              <a:t>”</a:t>
            </a:r>
          </a:p>
          <a:p>
            <a:pPr algn="just"/>
            <a:r>
              <a:rPr lang="ru-RU" sz="1400" dirty="0"/>
              <a:t>23.04.2018: </a:t>
            </a:r>
            <a:r>
              <a:rPr lang="ru-RU" sz="1400" dirty="0" err="1"/>
              <a:t>Тракийски</a:t>
            </a:r>
            <a:r>
              <a:rPr lang="ru-RU" sz="1400" dirty="0"/>
              <a:t> университет, ДИПКУ Стара </a:t>
            </a:r>
            <a:r>
              <a:rPr lang="ru-RU" sz="1400" dirty="0" err="1"/>
              <a:t>Загора</a:t>
            </a:r>
            <a:r>
              <a:rPr lang="ru-RU" sz="1400" dirty="0"/>
              <a:t>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: “</a:t>
            </a:r>
            <a:r>
              <a:rPr lang="ru-RU" sz="1400" dirty="0" err="1"/>
              <a:t>Der</a:t>
            </a:r>
            <a:r>
              <a:rPr lang="ru-RU" sz="1400" dirty="0"/>
              <a:t> </a:t>
            </a:r>
            <a:r>
              <a:rPr lang="ru-RU" sz="1400" dirty="0" err="1"/>
              <a:t>Weg</a:t>
            </a:r>
            <a:r>
              <a:rPr lang="ru-RU" sz="1400" dirty="0"/>
              <a:t> </a:t>
            </a:r>
            <a:r>
              <a:rPr lang="ru-RU" sz="1400" dirty="0" err="1"/>
              <a:t>vom</a:t>
            </a:r>
            <a:r>
              <a:rPr lang="ru-RU" sz="1400" dirty="0"/>
              <a:t> </a:t>
            </a:r>
            <a:r>
              <a:rPr lang="ru-RU" sz="1400" dirty="0" err="1"/>
              <a:t>Gedanken</a:t>
            </a:r>
            <a:r>
              <a:rPr lang="ru-RU" sz="1400" dirty="0"/>
              <a:t> </a:t>
            </a:r>
            <a:r>
              <a:rPr lang="ru-RU" sz="1400" dirty="0" err="1"/>
              <a:t>zum</a:t>
            </a:r>
            <a:r>
              <a:rPr lang="ru-RU" sz="1400" dirty="0"/>
              <a:t> </a:t>
            </a:r>
            <a:r>
              <a:rPr lang="ru-RU" sz="1400" dirty="0" err="1"/>
              <a:t>Text.Förderung</a:t>
            </a:r>
            <a:r>
              <a:rPr lang="ru-RU" sz="1400" dirty="0"/>
              <a:t> </a:t>
            </a:r>
            <a:r>
              <a:rPr lang="ru-RU" sz="1400" dirty="0" err="1" smtClean="0"/>
              <a:t>der</a:t>
            </a:r>
            <a:r>
              <a:rPr lang="ru-RU" sz="1400" dirty="0" smtClean="0"/>
              <a:t> </a:t>
            </a:r>
            <a:r>
              <a:rPr lang="ru-RU" sz="1400" dirty="0" err="1" smtClean="0"/>
              <a:t>Schreibfertigkeit</a:t>
            </a:r>
            <a:r>
              <a:rPr lang="ru-RU" sz="1400" dirty="0"/>
              <a:t>“</a:t>
            </a:r>
          </a:p>
          <a:p>
            <a:pPr algn="just"/>
            <a:r>
              <a:rPr lang="ru-RU" sz="1400" dirty="0"/>
              <a:t>21.10.2018: </a:t>
            </a:r>
            <a:r>
              <a:rPr lang="ru-RU" sz="1400" dirty="0" err="1"/>
              <a:t>Сдружение</a:t>
            </a:r>
            <a:r>
              <a:rPr lang="ru-RU" sz="1400" dirty="0"/>
              <a:t>: „Образование без </a:t>
            </a:r>
            <a:r>
              <a:rPr lang="ru-RU" sz="1400" dirty="0" err="1"/>
              <a:t>граници</a:t>
            </a:r>
            <a:r>
              <a:rPr lang="ru-RU" sz="1400" dirty="0"/>
              <a:t>-БГ 2012“,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: «</a:t>
            </a:r>
            <a:r>
              <a:rPr lang="ru-RU" sz="1400" dirty="0" err="1"/>
              <a:t>Гражданско</a:t>
            </a:r>
            <a:r>
              <a:rPr lang="ru-RU" sz="1400" dirty="0"/>
              <a:t> образование»</a:t>
            </a:r>
          </a:p>
          <a:p>
            <a:pPr algn="just"/>
            <a:r>
              <a:rPr lang="ru-RU" sz="1400" dirty="0"/>
              <a:t>29.10.2018: </a:t>
            </a:r>
            <a:r>
              <a:rPr lang="ru-RU" sz="1400" dirty="0" err="1"/>
              <a:t>Сдружение</a:t>
            </a:r>
            <a:r>
              <a:rPr lang="ru-RU" sz="1400" dirty="0"/>
              <a:t>: „Образование без </a:t>
            </a:r>
            <a:r>
              <a:rPr lang="ru-RU" sz="1400" dirty="0" err="1"/>
              <a:t>граници</a:t>
            </a:r>
            <a:r>
              <a:rPr lang="ru-RU" sz="1400" dirty="0"/>
              <a:t>-БГ 2012“,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: «</a:t>
            </a:r>
            <a:r>
              <a:rPr lang="ru-RU" sz="1400" dirty="0" err="1"/>
              <a:t>Подобряване</a:t>
            </a:r>
            <a:r>
              <a:rPr lang="ru-RU" sz="1400" dirty="0"/>
              <a:t> на </a:t>
            </a:r>
            <a:r>
              <a:rPr lang="ru-RU" sz="1400" dirty="0" err="1"/>
              <a:t>качеството</a:t>
            </a:r>
            <a:r>
              <a:rPr lang="ru-RU" sz="1400" dirty="0"/>
              <a:t> на обучение»</a:t>
            </a:r>
          </a:p>
          <a:p>
            <a:pPr algn="just"/>
            <a:r>
              <a:rPr lang="ru-RU" sz="1400" dirty="0"/>
              <a:t>15.12.2018: Университет «</a:t>
            </a:r>
            <a:r>
              <a:rPr lang="ru-RU" sz="1400" dirty="0" err="1"/>
              <a:t>Проф.д</a:t>
            </a:r>
            <a:r>
              <a:rPr lang="ru-RU" sz="1400" dirty="0"/>
              <a:t>-р </a:t>
            </a:r>
            <a:r>
              <a:rPr lang="ru-RU" sz="1400" dirty="0" err="1"/>
              <a:t>Асен</a:t>
            </a:r>
            <a:r>
              <a:rPr lang="ru-RU" sz="1400" dirty="0"/>
              <a:t> </a:t>
            </a:r>
            <a:r>
              <a:rPr lang="ru-RU" sz="1400" dirty="0" err="1"/>
              <a:t>Златаров</a:t>
            </a:r>
            <a:r>
              <a:rPr lang="ru-RU" sz="1400" dirty="0"/>
              <a:t>», </a:t>
            </a:r>
            <a:r>
              <a:rPr lang="ru-RU" sz="1400" dirty="0" err="1"/>
              <a:t>гр.Бургас</a:t>
            </a:r>
            <a:r>
              <a:rPr lang="ru-RU" sz="1400" dirty="0"/>
              <a:t>, </a:t>
            </a:r>
            <a:r>
              <a:rPr lang="ru-RU" sz="1400" dirty="0" err="1" smtClean="0"/>
              <a:t>допълнително</a:t>
            </a:r>
            <a:r>
              <a:rPr lang="ru-RU" sz="1400" dirty="0" smtClean="0"/>
              <a:t> обучение </a:t>
            </a:r>
            <a:r>
              <a:rPr lang="ru-RU" sz="1400" dirty="0"/>
              <a:t>за 1 кредит : «Модели на педагогически стратегии при работа с </a:t>
            </a:r>
            <a:r>
              <a:rPr lang="ru-RU" sz="1400" dirty="0" err="1"/>
              <a:t>деца</a:t>
            </a:r>
            <a:r>
              <a:rPr lang="ru-RU" sz="1400" dirty="0"/>
              <a:t> </a:t>
            </a:r>
            <a:r>
              <a:rPr lang="ru-RU" sz="1400" dirty="0" smtClean="0"/>
              <a:t>от </a:t>
            </a:r>
            <a:r>
              <a:rPr lang="ru-RU" sz="1400" dirty="0" err="1" smtClean="0"/>
              <a:t>аутистичния</a:t>
            </a:r>
            <a:r>
              <a:rPr lang="ru-RU" sz="1400" dirty="0" smtClean="0"/>
              <a:t> </a:t>
            </a:r>
            <a:r>
              <a:rPr lang="ru-RU" sz="1400" dirty="0" err="1"/>
              <a:t>спектър</a:t>
            </a:r>
            <a:r>
              <a:rPr lang="ru-RU" sz="1400" dirty="0"/>
              <a:t> и с </a:t>
            </a:r>
            <a:r>
              <a:rPr lang="ru-RU" sz="1400" dirty="0" err="1"/>
              <a:t>поведенчески</a:t>
            </a:r>
            <a:r>
              <a:rPr lang="ru-RU" sz="1400" dirty="0"/>
              <a:t> </a:t>
            </a:r>
            <a:r>
              <a:rPr lang="ru-RU" sz="1400" dirty="0" err="1"/>
              <a:t>разстройства</a:t>
            </a:r>
            <a:r>
              <a:rPr lang="ru-RU" sz="1400" dirty="0"/>
              <a:t> в </a:t>
            </a:r>
            <a:r>
              <a:rPr lang="ru-RU" sz="1400" dirty="0" err="1"/>
              <a:t>условията</a:t>
            </a:r>
            <a:r>
              <a:rPr lang="ru-RU" sz="1400" dirty="0"/>
              <a:t> </a:t>
            </a:r>
            <a:r>
              <a:rPr lang="ru-RU" sz="1400" dirty="0" smtClean="0"/>
              <a:t>на </a:t>
            </a:r>
            <a:r>
              <a:rPr lang="ru-RU" sz="1400" dirty="0" err="1" smtClean="0"/>
              <a:t>образователния</a:t>
            </a:r>
            <a:r>
              <a:rPr lang="ru-RU" sz="1400" dirty="0" smtClean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»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19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2C62B0F917AA04DB3DBA76D21C104D6" ma:contentTypeVersion="10" ma:contentTypeDescription="Създаване на нов документ" ma:contentTypeScope="" ma:versionID="b6275ba0527c29afc11b4acf55712b95">
  <xsd:schema xmlns:xsd="http://www.w3.org/2001/XMLSchema" xmlns:xs="http://www.w3.org/2001/XMLSchema" xmlns:p="http://schemas.microsoft.com/office/2006/metadata/properties" xmlns:ns2="c7aa6d2f-9b23-4e32-a9df-07c7cbfad5ee" targetNamespace="http://schemas.microsoft.com/office/2006/metadata/properties" ma:root="true" ma:fieldsID="ba56e0c4eed97cb463def4f1cd85fe7b" ns2:_="">
    <xsd:import namespace="c7aa6d2f-9b23-4e32-a9df-07c7cbfad5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a6d2f-9b23-4e32-a9df-07c7cbfad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Етикети за изображения" ma:readOnly="false" ma:fieldId="{5cf76f15-5ced-4ddc-b409-7134ff3c332f}" ma:taxonomyMulti="true" ma:sspId="686abb0c-3f0c-406a-bb68-696f3a60d9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B9153-59AD-4ACC-8BD5-4B99C6965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a6d2f-9b23-4e32-a9df-07c7cbfad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A756B8-C2D1-430A-98C9-737225504F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4808</Words>
  <Application>Microsoft Office PowerPoint</Application>
  <PresentationFormat>Широк екран</PresentationFormat>
  <Paragraphs>217</Paragraphs>
  <Slides>25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Wingdings</vt:lpstr>
      <vt:lpstr>Office Theme</vt:lpstr>
      <vt:lpstr>   ПОРТФОЛИО  НА  РУСИН БОРИСЛАВОВ  Старши учител в СУ “Иван Вазов“- Бургас  </vt:lpstr>
      <vt:lpstr>СЪДЪРЖАНИЕ:</vt:lpstr>
      <vt:lpstr>Философия/мисъл/:</vt:lpstr>
      <vt:lpstr> Представяне </vt:lpstr>
      <vt:lpstr> Представяне </vt:lpstr>
      <vt:lpstr>А) Съответствие с изискванията на длъжността</vt:lpstr>
      <vt:lpstr>2. Професионална квалификация (специалност): </vt:lpstr>
      <vt:lpstr> 2.3. Друга (нова/допълнителна) квалификация</vt:lpstr>
      <vt:lpstr>2.3. Друга (нова/допълнителна) квалификация</vt:lpstr>
      <vt:lpstr>2.3. Друга (нова/допълнителна) квалификация</vt:lpstr>
      <vt:lpstr>2.3. Друга (нова/допълнителна) квалификация</vt:lpstr>
      <vt:lpstr>По – важни обучения и награди</vt:lpstr>
      <vt:lpstr>По - важни обучения, конференции и награди</vt:lpstr>
      <vt:lpstr>По - важни обучения, конференции и награди</vt:lpstr>
      <vt:lpstr>Участия в проекти на училищно ниво</vt:lpstr>
      <vt:lpstr>А) Съответствие с изискванията на длъжността    </vt:lpstr>
      <vt:lpstr>I. Педагогически компетентности: планиране, преподаване, оценяване  и управление на класа.  </vt:lpstr>
      <vt:lpstr>Б) ОБЛАСТИ НА КОМПЕТЕНТНОСТ И КРИТЕРИИ ПО ТЯХ  </vt:lpstr>
      <vt:lpstr>Б) ОБЛАСТИ НА КОМПЕТЕНТНОСТ И КРИТЕРИИ ПО ТЯХ 3. Оценяване напредъка на деца/ученици, ориентираност към резултати:   </vt:lpstr>
      <vt:lpstr>Презентация на PowerPoint</vt:lpstr>
      <vt:lpstr>   II. Социална и гражданска компетентност: работа с участниците в образователния процес и със заинтересовани страни, участие във формирането на образователни политики и изпълнението на дейностите за реализирането им:  1. Участва в разработването и/или изпълнението на стратегията за развитие на институцията.     </vt:lpstr>
      <vt:lpstr>ІІІ. Други професионални изисквания за изпълнение на длъжността.    1. Оценява професионалното си развитие, както и необходимостта от повишаване на квалификацията си по теми, свързани с приоритетите и развитието на институцията, и има задължителните квалификационни кредити. </vt:lpstr>
      <vt:lpstr>IV. Критерии, определени от директора на институцията  </vt:lpstr>
      <vt:lpstr>IV. Критерии, определени от директора на институцията  </vt:lpstr>
      <vt:lpstr>  Информация за връзка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136</cp:revision>
  <dcterms:created xsi:type="dcterms:W3CDTF">2023-04-30T18:57:38Z</dcterms:created>
  <dcterms:modified xsi:type="dcterms:W3CDTF">2025-07-10T09:20:19Z</dcterms:modified>
</cp:coreProperties>
</file>