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61" r:id="rId4"/>
    <p:sldId id="264" r:id="rId5"/>
    <p:sldId id="294" r:id="rId6"/>
    <p:sldId id="307" r:id="rId7"/>
    <p:sldId id="300" r:id="rId8"/>
    <p:sldId id="308" r:id="rId9"/>
    <p:sldId id="309" r:id="rId10"/>
    <p:sldId id="311" r:id="rId11"/>
    <p:sldId id="305" r:id="rId12"/>
    <p:sldId id="30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82B01-59CC-4FBA-A313-EA119C32A461}">
  <a:tblStyle styleId="{80582B01-59CC-4FBA-A313-EA119C32A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8c6575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108c6575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" y="571931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75" y="1143362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75" y="171479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0456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25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30" y="2857655"/>
            <a:ext cx="1711117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027" y="3429086"/>
            <a:ext cx="571471" cy="1140818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" y="4572773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146444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17925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289406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569345" y="500"/>
            <a:ext cx="1720713" cy="571427"/>
            <a:chOff x="568492" y="8000"/>
            <a:chExt cx="1718135" cy="570571"/>
          </a:xfrm>
        </p:grpSpPr>
        <p:sp>
          <p:nvSpPr>
            <p:cNvPr id="21" name="Google Shape;21;p2"/>
            <p:cNvSpPr/>
            <p:nvPr/>
          </p:nvSpPr>
          <p:spPr>
            <a:xfrm>
              <a:off x="568492" y="8000"/>
              <a:ext cx="171813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663033" y="99272"/>
              <a:ext cx="1529054" cy="388030"/>
              <a:chOff x="653714" y="99272"/>
              <a:chExt cx="1529054" cy="38803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53714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244158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94782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-1075" y="502"/>
            <a:ext cx="571471" cy="571427"/>
            <a:chOff x="2" y="-1123"/>
            <a:chExt cx="570615" cy="570571"/>
          </a:xfrm>
        </p:grpSpPr>
        <p:sp>
          <p:nvSpPr>
            <p:cNvPr id="27" name="Google Shape;27;p2"/>
            <p:cNvSpPr/>
            <p:nvPr/>
          </p:nvSpPr>
          <p:spPr>
            <a:xfrm>
              <a:off x="2" y="-1123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315" y="90147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91452" y="180620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91452" y="1234769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62891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1452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92406" y="663349"/>
            <a:ext cx="959970" cy="388591"/>
            <a:chOff x="91327" y="669856"/>
            <a:chExt cx="958533" cy="388009"/>
          </a:xfrm>
        </p:grpSpPr>
        <p:sp>
          <p:nvSpPr>
            <p:cNvPr id="34" name="Google Shape;34;p2"/>
            <p:cNvSpPr/>
            <p:nvPr/>
          </p:nvSpPr>
          <p:spPr>
            <a:xfrm>
              <a:off x="91327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895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92367" y="2949062"/>
            <a:ext cx="1524324" cy="388613"/>
            <a:chOff x="91310" y="2952145"/>
            <a:chExt cx="1522041" cy="388031"/>
          </a:xfrm>
        </p:grpSpPr>
        <p:sp>
          <p:nvSpPr>
            <p:cNvPr id="37" name="Google Shape;37;p2"/>
            <p:cNvSpPr/>
            <p:nvPr/>
          </p:nvSpPr>
          <p:spPr>
            <a:xfrm>
              <a:off x="91310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4741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5365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5400000">
            <a:off x="90425" y="4090857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5400000">
            <a:off x="90425" y="3519388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1464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64678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237893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38819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80937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721330" y="500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864346" y="500"/>
            <a:ext cx="2281234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434245" y="572000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01975" y="2286502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573466" y="1142679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8001929" y="3429503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8573466" y="2857168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004165" y="4001003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864356" y="4572504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8575684" y="4572504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527726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097863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667498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956175" y="8468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527726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097863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667498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-5400000">
            <a:off x="8667498" y="18016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8667498" y="123111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813086" y="90987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384625" y="9189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8667490" y="2370721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8097855" y="2369815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667498" y="294518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667498" y="351636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97863" y="3515772"/>
            <a:ext cx="392790" cy="39283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8667490" y="4088606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8097855" y="408770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667498" y="466427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956175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27726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8097863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2011800" y="1184037"/>
            <a:ext cx="5120400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152650" y="3579363"/>
            <a:ext cx="48387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/>
          <p:nvPr/>
        </p:nvSpPr>
        <p:spPr>
          <a:xfrm>
            <a:off x="7436400" y="4572000"/>
            <a:ext cx="1142165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8573250" y="572000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8573466" y="1142679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8573475" y="2286494"/>
            <a:ext cx="571550" cy="171448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8667498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rot="-5400000">
            <a:off x="8667498" y="18016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 rot="-5400000">
            <a:off x="8667498" y="123111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rot="10800000">
            <a:off x="8667490" y="2370721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8667498" y="294518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8667498" y="351636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>
            <a:off x="1587" y="4001438"/>
            <a:ext cx="570608" cy="570564"/>
            <a:chOff x="-3627" y="1708598"/>
            <a:chExt cx="569583" cy="569538"/>
          </a:xfrm>
        </p:grpSpPr>
        <p:sp>
          <p:nvSpPr>
            <p:cNvPr id="198" name="Google Shape;198;p4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1580" y="4568340"/>
            <a:ext cx="570622" cy="570577"/>
            <a:chOff x="2267190" y="4563049"/>
            <a:chExt cx="569596" cy="569552"/>
          </a:xfrm>
        </p:grpSpPr>
        <p:grpSp>
          <p:nvGrpSpPr>
            <p:cNvPr id="202" name="Google Shape;202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566805" y="4568340"/>
            <a:ext cx="570622" cy="570577"/>
            <a:chOff x="2267190" y="4563049"/>
            <a:chExt cx="569596" cy="569552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1137430" y="4568340"/>
            <a:ext cx="570622" cy="570577"/>
            <a:chOff x="2267190" y="4563049"/>
            <a:chExt cx="569596" cy="569552"/>
          </a:xfrm>
        </p:grpSpPr>
        <p:grpSp>
          <p:nvGrpSpPr>
            <p:cNvPr id="212" name="Google Shape;212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4"/>
          <p:cNvGrpSpPr/>
          <p:nvPr/>
        </p:nvGrpSpPr>
        <p:grpSpPr>
          <a:xfrm>
            <a:off x="1699880" y="4568340"/>
            <a:ext cx="570622" cy="570577"/>
            <a:chOff x="2267190" y="4563049"/>
            <a:chExt cx="569596" cy="569552"/>
          </a:xfrm>
        </p:grpSpPr>
        <p:grpSp>
          <p:nvGrpSpPr>
            <p:cNvPr id="217" name="Google Shape;217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4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6864346" y="500"/>
            <a:ext cx="2281234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7527726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8097863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8667498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6956175" y="8468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4"/>
          <p:cNvGrpSpPr/>
          <p:nvPr/>
        </p:nvGrpSpPr>
        <p:grpSpPr>
          <a:xfrm>
            <a:off x="-1075" y="502"/>
            <a:ext cx="571471" cy="571427"/>
            <a:chOff x="2" y="-1123"/>
            <a:chExt cx="570615" cy="570571"/>
          </a:xfrm>
        </p:grpSpPr>
        <p:sp>
          <p:nvSpPr>
            <p:cNvPr id="229" name="Google Shape;229;p4"/>
            <p:cNvSpPr/>
            <p:nvPr/>
          </p:nvSpPr>
          <p:spPr>
            <a:xfrm>
              <a:off x="2" y="-1123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91315" y="90147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4"/>
          <p:cNvSpPr/>
          <p:nvPr/>
        </p:nvSpPr>
        <p:spPr>
          <a:xfrm>
            <a:off x="8575688" y="4572000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8669936" y="4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rgbClr val="8AC04E">
                  <a:alpha val="74509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7527726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8097863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6"/>
          <p:cNvGrpSpPr/>
          <p:nvPr/>
        </p:nvGrpSpPr>
        <p:grpSpPr>
          <a:xfrm>
            <a:off x="8573475" y="-10"/>
            <a:ext cx="570608" cy="570564"/>
            <a:chOff x="-27" y="1138389"/>
            <a:chExt cx="569583" cy="569538"/>
          </a:xfrm>
        </p:grpSpPr>
        <p:sp>
          <p:nvSpPr>
            <p:cNvPr id="313" name="Google Shape;313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8573713" y="561015"/>
            <a:ext cx="570608" cy="570564"/>
            <a:chOff x="-27" y="1138389"/>
            <a:chExt cx="569583" cy="569538"/>
          </a:xfrm>
        </p:grpSpPr>
        <p:sp>
          <p:nvSpPr>
            <p:cNvPr id="317" name="Google Shape;317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6"/>
          <p:cNvGrpSpPr/>
          <p:nvPr/>
        </p:nvGrpSpPr>
        <p:grpSpPr>
          <a:xfrm>
            <a:off x="8573467" y="1131565"/>
            <a:ext cx="570622" cy="570577"/>
            <a:chOff x="2267190" y="4563049"/>
            <a:chExt cx="569596" cy="569552"/>
          </a:xfrm>
        </p:grpSpPr>
        <p:grpSp>
          <p:nvGrpSpPr>
            <p:cNvPr id="321" name="Google Shape;321;p6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6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6"/>
          <p:cNvGrpSpPr/>
          <p:nvPr/>
        </p:nvGrpSpPr>
        <p:grpSpPr>
          <a:xfrm>
            <a:off x="-29" y="4576412"/>
            <a:ext cx="2253720" cy="570564"/>
            <a:chOff x="-29" y="4568375"/>
            <a:chExt cx="2253720" cy="570564"/>
          </a:xfrm>
        </p:grpSpPr>
        <p:grpSp>
          <p:nvGrpSpPr>
            <p:cNvPr id="326" name="Google Shape;326;p6"/>
            <p:cNvGrpSpPr/>
            <p:nvPr/>
          </p:nvGrpSpPr>
          <p:grpSpPr>
            <a:xfrm>
              <a:off x="-29" y="4568375"/>
              <a:ext cx="2253720" cy="570564"/>
              <a:chOff x="-19" y="2279048"/>
              <a:chExt cx="2249670" cy="569538"/>
            </a:xfrm>
          </p:grpSpPr>
          <p:sp>
            <p:nvSpPr>
              <p:cNvPr id="327" name="Google Shape;327;p6"/>
              <p:cNvSpPr/>
              <p:nvPr/>
            </p:nvSpPr>
            <p:spPr>
              <a:xfrm>
                <a:off x="-19" y="2279048"/>
                <a:ext cx="2249670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3" h="12903" extrusionOk="0">
                    <a:moveTo>
                      <a:pt x="0" y="0"/>
                    </a:moveTo>
                    <a:lnTo>
                      <a:pt x="0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6"/>
            <p:cNvGrpSpPr/>
            <p:nvPr/>
          </p:nvGrpSpPr>
          <p:grpSpPr>
            <a:xfrm>
              <a:off x="652349" y="4658737"/>
              <a:ext cx="387981" cy="389814"/>
              <a:chOff x="91146" y="2369247"/>
              <a:chExt cx="387284" cy="389113"/>
            </a:xfrm>
          </p:grpSpPr>
          <p:sp>
            <p:nvSpPr>
              <p:cNvPr id="331" name="Google Shape;331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6"/>
            <p:cNvGrpSpPr/>
            <p:nvPr/>
          </p:nvGrpSpPr>
          <p:grpSpPr>
            <a:xfrm>
              <a:off x="1213399" y="4658737"/>
              <a:ext cx="387981" cy="389814"/>
              <a:chOff x="91146" y="2369247"/>
              <a:chExt cx="387284" cy="389113"/>
            </a:xfrm>
          </p:grpSpPr>
          <p:sp>
            <p:nvSpPr>
              <p:cNvPr id="334" name="Google Shape;334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>
              <a:off x="1774449" y="4658737"/>
              <a:ext cx="387981" cy="389814"/>
              <a:chOff x="91146" y="2369247"/>
              <a:chExt cx="387284" cy="389113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6"/>
          <p:cNvGrpSpPr/>
          <p:nvPr/>
        </p:nvGrpSpPr>
        <p:grpSpPr>
          <a:xfrm>
            <a:off x="-12" y="4005852"/>
            <a:ext cx="570608" cy="570564"/>
            <a:chOff x="-27" y="1138389"/>
            <a:chExt cx="569583" cy="569538"/>
          </a:xfrm>
        </p:grpSpPr>
        <p:sp>
          <p:nvSpPr>
            <p:cNvPr id="340" name="Google Shape;340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6"/>
          <p:cNvGrpSpPr/>
          <p:nvPr/>
        </p:nvGrpSpPr>
        <p:grpSpPr>
          <a:xfrm>
            <a:off x="8573725" y="4568351"/>
            <a:ext cx="570608" cy="570564"/>
            <a:chOff x="-3627" y="1708598"/>
            <a:chExt cx="569583" cy="569538"/>
          </a:xfrm>
        </p:grpSpPr>
        <p:sp>
          <p:nvSpPr>
            <p:cNvPr id="343" name="Google Shape;343;p6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8024275" y="4568351"/>
            <a:ext cx="570608" cy="570564"/>
            <a:chOff x="-3627" y="1708598"/>
            <a:chExt cx="569583" cy="569538"/>
          </a:xfrm>
        </p:grpSpPr>
        <p:sp>
          <p:nvSpPr>
            <p:cNvPr id="347" name="Google Shape;347;p6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6"/>
          <p:cNvGrpSpPr/>
          <p:nvPr/>
        </p:nvGrpSpPr>
        <p:grpSpPr>
          <a:xfrm>
            <a:off x="-87" y="-10"/>
            <a:ext cx="570608" cy="570564"/>
            <a:chOff x="-27" y="1138389"/>
            <a:chExt cx="569583" cy="569538"/>
          </a:xfrm>
        </p:grpSpPr>
        <p:sp>
          <p:nvSpPr>
            <p:cNvPr id="351" name="Google Shape;351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>
            <a:off x="1680443" y="3383840"/>
            <a:ext cx="570608" cy="570564"/>
            <a:chOff x="-3627" y="-1125"/>
            <a:chExt cx="569583" cy="569538"/>
          </a:xfrm>
        </p:grpSpPr>
        <p:sp>
          <p:nvSpPr>
            <p:cNvPr id="509" name="Google Shape;509;p9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3387947" y="2822778"/>
            <a:ext cx="570564" cy="570564"/>
            <a:chOff x="20" y="2279036"/>
            <a:chExt cx="569538" cy="569538"/>
          </a:xfrm>
        </p:grpSpPr>
        <p:sp>
          <p:nvSpPr>
            <p:cNvPr id="513" name="Google Shape;513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9"/>
          <p:cNvGrpSpPr/>
          <p:nvPr/>
        </p:nvGrpSpPr>
        <p:grpSpPr>
          <a:xfrm>
            <a:off x="561070" y="-1125"/>
            <a:ext cx="1711565" cy="570564"/>
            <a:chOff x="569417" y="0"/>
            <a:chExt cx="1708490" cy="569538"/>
          </a:xfrm>
        </p:grpSpPr>
        <p:sp>
          <p:nvSpPr>
            <p:cNvPr id="517" name="Google Shape;517;p9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9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519" name="Google Shape;519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9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522" name="Google Shape;522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9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525" name="Google Shape;525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7" name="Google Shape;527;p9"/>
          <p:cNvGrpSpPr/>
          <p:nvPr/>
        </p:nvGrpSpPr>
        <p:grpSpPr>
          <a:xfrm>
            <a:off x="0" y="-1125"/>
            <a:ext cx="570608" cy="570564"/>
            <a:chOff x="-3627" y="-1125"/>
            <a:chExt cx="569583" cy="569538"/>
          </a:xfrm>
        </p:grpSpPr>
        <p:sp>
          <p:nvSpPr>
            <p:cNvPr id="528" name="Google Shape;528;p9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9"/>
          <p:cNvGrpSpPr/>
          <p:nvPr/>
        </p:nvGrpSpPr>
        <p:grpSpPr>
          <a:xfrm>
            <a:off x="2272613" y="-1122"/>
            <a:ext cx="570608" cy="570564"/>
            <a:chOff x="-27" y="1138389"/>
            <a:chExt cx="569583" cy="569538"/>
          </a:xfrm>
        </p:grpSpPr>
        <p:sp>
          <p:nvSpPr>
            <p:cNvPr id="532" name="Google Shape;532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9"/>
          <p:cNvGrpSpPr/>
          <p:nvPr/>
        </p:nvGrpSpPr>
        <p:grpSpPr>
          <a:xfrm>
            <a:off x="2834988" y="-1122"/>
            <a:ext cx="570608" cy="570564"/>
            <a:chOff x="-27" y="1138389"/>
            <a:chExt cx="569583" cy="569538"/>
          </a:xfrm>
        </p:grpSpPr>
        <p:sp>
          <p:nvSpPr>
            <p:cNvPr id="536" name="Google Shape;536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9"/>
          <p:cNvGrpSpPr/>
          <p:nvPr/>
        </p:nvGrpSpPr>
        <p:grpSpPr>
          <a:xfrm>
            <a:off x="-175" y="569440"/>
            <a:ext cx="570608" cy="570564"/>
            <a:chOff x="-27" y="1138389"/>
            <a:chExt cx="569583" cy="569538"/>
          </a:xfrm>
        </p:grpSpPr>
        <p:sp>
          <p:nvSpPr>
            <p:cNvPr id="540" name="Google Shape;540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9"/>
          <p:cNvGrpSpPr/>
          <p:nvPr/>
        </p:nvGrpSpPr>
        <p:grpSpPr>
          <a:xfrm>
            <a:off x="565013" y="569440"/>
            <a:ext cx="570608" cy="570564"/>
            <a:chOff x="-27" y="1138389"/>
            <a:chExt cx="569583" cy="569538"/>
          </a:xfrm>
        </p:grpSpPr>
        <p:sp>
          <p:nvSpPr>
            <p:cNvPr id="544" name="Google Shape;544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9"/>
          <p:cNvGrpSpPr/>
          <p:nvPr/>
        </p:nvGrpSpPr>
        <p:grpSpPr>
          <a:xfrm>
            <a:off x="1130213" y="569440"/>
            <a:ext cx="570608" cy="570564"/>
            <a:chOff x="-27" y="1138389"/>
            <a:chExt cx="569583" cy="569538"/>
          </a:xfrm>
        </p:grpSpPr>
        <p:sp>
          <p:nvSpPr>
            <p:cNvPr id="548" name="Google Shape;548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9"/>
          <p:cNvGrpSpPr/>
          <p:nvPr/>
        </p:nvGrpSpPr>
        <p:grpSpPr>
          <a:xfrm>
            <a:off x="-187" y="1130478"/>
            <a:ext cx="570608" cy="570564"/>
            <a:chOff x="-27" y="1138389"/>
            <a:chExt cx="569583" cy="569538"/>
          </a:xfrm>
        </p:grpSpPr>
        <p:sp>
          <p:nvSpPr>
            <p:cNvPr id="552" name="Google Shape;552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9"/>
          <p:cNvGrpSpPr/>
          <p:nvPr/>
        </p:nvGrpSpPr>
        <p:grpSpPr>
          <a:xfrm>
            <a:off x="-175" y="1701038"/>
            <a:ext cx="570608" cy="570564"/>
            <a:chOff x="-3627" y="1708598"/>
            <a:chExt cx="569583" cy="569538"/>
          </a:xfrm>
        </p:grpSpPr>
        <p:sp>
          <p:nvSpPr>
            <p:cNvPr id="556" name="Google Shape;556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565013" y="1701040"/>
            <a:ext cx="570608" cy="570564"/>
            <a:chOff x="-27" y="1138389"/>
            <a:chExt cx="569583" cy="569538"/>
          </a:xfrm>
        </p:grpSpPr>
        <p:sp>
          <p:nvSpPr>
            <p:cNvPr id="560" name="Google Shape;560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9"/>
          <p:cNvGrpSpPr/>
          <p:nvPr/>
        </p:nvGrpSpPr>
        <p:grpSpPr>
          <a:xfrm>
            <a:off x="1130213" y="1701040"/>
            <a:ext cx="570608" cy="570564"/>
            <a:chOff x="-27" y="1138389"/>
            <a:chExt cx="569583" cy="569538"/>
          </a:xfrm>
        </p:grpSpPr>
        <p:sp>
          <p:nvSpPr>
            <p:cNvPr id="564" name="Google Shape;564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9"/>
          <p:cNvGrpSpPr/>
          <p:nvPr/>
        </p:nvGrpSpPr>
        <p:grpSpPr>
          <a:xfrm>
            <a:off x="-153" y="2262063"/>
            <a:ext cx="570564" cy="570564"/>
            <a:chOff x="20" y="2279036"/>
            <a:chExt cx="569538" cy="569538"/>
          </a:xfrm>
        </p:grpSpPr>
        <p:sp>
          <p:nvSpPr>
            <p:cNvPr id="568" name="Google Shape;568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9"/>
          <p:cNvGrpSpPr/>
          <p:nvPr/>
        </p:nvGrpSpPr>
        <p:grpSpPr>
          <a:xfrm>
            <a:off x="565047" y="2262063"/>
            <a:ext cx="570564" cy="570564"/>
            <a:chOff x="20" y="2279036"/>
            <a:chExt cx="569538" cy="569538"/>
          </a:xfrm>
        </p:grpSpPr>
        <p:sp>
          <p:nvSpPr>
            <p:cNvPr id="572" name="Google Shape;572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9"/>
          <p:cNvGrpSpPr/>
          <p:nvPr/>
        </p:nvGrpSpPr>
        <p:grpSpPr>
          <a:xfrm>
            <a:off x="1129560" y="2262063"/>
            <a:ext cx="570564" cy="570564"/>
            <a:chOff x="20" y="2279036"/>
            <a:chExt cx="569538" cy="569538"/>
          </a:xfrm>
        </p:grpSpPr>
        <p:sp>
          <p:nvSpPr>
            <p:cNvPr id="576" name="Google Shape;576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9"/>
          <p:cNvGrpSpPr/>
          <p:nvPr/>
        </p:nvGrpSpPr>
        <p:grpSpPr>
          <a:xfrm>
            <a:off x="1690300" y="2262063"/>
            <a:ext cx="570564" cy="570564"/>
            <a:chOff x="20" y="2279036"/>
            <a:chExt cx="569538" cy="569538"/>
          </a:xfrm>
        </p:grpSpPr>
        <p:sp>
          <p:nvSpPr>
            <p:cNvPr id="580" name="Google Shape;580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>
            <a:off x="2250775" y="1701079"/>
            <a:ext cx="570608" cy="2253364"/>
            <a:chOff x="2250775" y="1701079"/>
            <a:chExt cx="570608" cy="2253364"/>
          </a:xfrm>
        </p:grpSpPr>
        <p:sp>
          <p:nvSpPr>
            <p:cNvPr id="584" name="Google Shape;584;p9"/>
            <p:cNvSpPr/>
            <p:nvPr/>
          </p:nvSpPr>
          <p:spPr>
            <a:xfrm>
              <a:off x="2250775" y="1701079"/>
              <a:ext cx="570608" cy="2253364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342090" y="1792317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342090" y="2353342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342090" y="2914058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342090" y="3475108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9"/>
          <p:cNvGrpSpPr/>
          <p:nvPr/>
        </p:nvGrpSpPr>
        <p:grpSpPr>
          <a:xfrm>
            <a:off x="2821375" y="2822770"/>
            <a:ext cx="570608" cy="1131626"/>
            <a:chOff x="-30" y="1138378"/>
            <a:chExt cx="569583" cy="1129593"/>
          </a:xfrm>
        </p:grpSpPr>
        <p:sp>
          <p:nvSpPr>
            <p:cNvPr id="590" name="Google Shape;590;p9"/>
            <p:cNvSpPr/>
            <p:nvPr/>
          </p:nvSpPr>
          <p:spPr>
            <a:xfrm>
              <a:off x="-30" y="1138378"/>
              <a:ext cx="569583" cy="1129593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9"/>
          <p:cNvGrpSpPr/>
          <p:nvPr/>
        </p:nvGrpSpPr>
        <p:grpSpPr>
          <a:xfrm>
            <a:off x="2912690" y="3475108"/>
            <a:ext cx="387981" cy="389814"/>
            <a:chOff x="91121" y="1229502"/>
            <a:chExt cx="387284" cy="389113"/>
          </a:xfrm>
        </p:grpSpPr>
        <p:sp>
          <p:nvSpPr>
            <p:cNvPr id="594" name="Google Shape;594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9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597" name="Google Shape;597;p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598" name="Google Shape;598;p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9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602" name="Google Shape;602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9"/>
          <p:cNvGrpSpPr/>
          <p:nvPr/>
        </p:nvGrpSpPr>
        <p:grpSpPr>
          <a:xfrm>
            <a:off x="1129250" y="4568363"/>
            <a:ext cx="570608" cy="570564"/>
            <a:chOff x="-3627" y="1708598"/>
            <a:chExt cx="569583" cy="569538"/>
          </a:xfrm>
        </p:grpSpPr>
        <p:sp>
          <p:nvSpPr>
            <p:cNvPr id="606" name="Google Shape;606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9"/>
          <p:cNvGrpSpPr/>
          <p:nvPr/>
        </p:nvGrpSpPr>
        <p:grpSpPr>
          <a:xfrm>
            <a:off x="-283" y="4568353"/>
            <a:ext cx="570622" cy="570577"/>
            <a:chOff x="2267190" y="4563049"/>
            <a:chExt cx="569596" cy="569552"/>
          </a:xfrm>
        </p:grpSpPr>
        <p:grpSp>
          <p:nvGrpSpPr>
            <p:cNvPr id="610" name="Google Shape;610;p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611" name="Google Shape;611;p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1690290" y="4568363"/>
            <a:ext cx="570608" cy="570564"/>
            <a:chOff x="-3627" y="1708598"/>
            <a:chExt cx="569583" cy="569538"/>
          </a:xfrm>
        </p:grpSpPr>
        <p:sp>
          <p:nvSpPr>
            <p:cNvPr id="615" name="Google Shape;615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9"/>
          <p:cNvSpPr txBox="1">
            <a:spLocks noGrp="1"/>
          </p:cNvSpPr>
          <p:nvPr>
            <p:ph type="subTitle" idx="1"/>
          </p:nvPr>
        </p:nvSpPr>
        <p:spPr>
          <a:xfrm>
            <a:off x="4800625" y="2239425"/>
            <a:ext cx="3563700" cy="1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9"/>
          <p:cNvSpPr txBox="1">
            <a:spLocks noGrp="1"/>
          </p:cNvSpPr>
          <p:nvPr>
            <p:ph type="title"/>
          </p:nvPr>
        </p:nvSpPr>
        <p:spPr>
          <a:xfrm>
            <a:off x="4800600" y="1554075"/>
            <a:ext cx="3563700" cy="6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1"/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17"/>
          <p:cNvGrpSpPr/>
          <p:nvPr/>
        </p:nvGrpSpPr>
        <p:grpSpPr>
          <a:xfrm>
            <a:off x="-6" y="-3564"/>
            <a:ext cx="1699995" cy="570564"/>
            <a:chOff x="-20" y="1138379"/>
            <a:chExt cx="1696941" cy="569538"/>
          </a:xfrm>
        </p:grpSpPr>
        <p:sp>
          <p:nvSpPr>
            <p:cNvPr id="1072" name="Google Shape;1072;p17"/>
            <p:cNvSpPr/>
            <p:nvPr/>
          </p:nvSpPr>
          <p:spPr>
            <a:xfrm>
              <a:off x="-20" y="1138379"/>
              <a:ext cx="1696941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7"/>
          <p:cNvGrpSpPr/>
          <p:nvPr/>
        </p:nvGrpSpPr>
        <p:grpSpPr>
          <a:xfrm>
            <a:off x="655837" y="86811"/>
            <a:ext cx="387981" cy="389814"/>
            <a:chOff x="91121" y="1229502"/>
            <a:chExt cx="387284" cy="389113"/>
          </a:xfrm>
        </p:grpSpPr>
        <p:sp>
          <p:nvSpPr>
            <p:cNvPr id="1076" name="Google Shape;1076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17"/>
          <p:cNvGrpSpPr/>
          <p:nvPr/>
        </p:nvGrpSpPr>
        <p:grpSpPr>
          <a:xfrm>
            <a:off x="1220699" y="86811"/>
            <a:ext cx="387981" cy="389814"/>
            <a:chOff x="91121" y="1229502"/>
            <a:chExt cx="387284" cy="389113"/>
          </a:xfrm>
        </p:grpSpPr>
        <p:sp>
          <p:nvSpPr>
            <p:cNvPr id="1079" name="Google Shape;1079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7"/>
          <p:cNvGrpSpPr/>
          <p:nvPr/>
        </p:nvGrpSpPr>
        <p:grpSpPr>
          <a:xfrm>
            <a:off x="1699993" y="-3571"/>
            <a:ext cx="2270662" cy="570577"/>
            <a:chOff x="2267191" y="4563046"/>
            <a:chExt cx="2266582" cy="569552"/>
          </a:xfrm>
        </p:grpSpPr>
        <p:grpSp>
          <p:nvGrpSpPr>
            <p:cNvPr id="1082" name="Google Shape;1082;p17"/>
            <p:cNvGrpSpPr/>
            <p:nvPr/>
          </p:nvGrpSpPr>
          <p:grpSpPr>
            <a:xfrm>
              <a:off x="2267191" y="4563046"/>
              <a:ext cx="2266582" cy="569552"/>
              <a:chOff x="2286510" y="4601700"/>
              <a:chExt cx="2285782" cy="574377"/>
            </a:xfrm>
          </p:grpSpPr>
          <p:sp>
            <p:nvSpPr>
              <p:cNvPr id="1083" name="Google Shape;1083;p17"/>
              <p:cNvSpPr/>
              <p:nvPr/>
            </p:nvSpPr>
            <p:spPr>
              <a:xfrm>
                <a:off x="2286510" y="4601700"/>
                <a:ext cx="228578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5" name="Google Shape;1085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7"/>
          <p:cNvGrpSpPr/>
          <p:nvPr/>
        </p:nvGrpSpPr>
        <p:grpSpPr>
          <a:xfrm>
            <a:off x="2350012" y="86714"/>
            <a:ext cx="388086" cy="390008"/>
            <a:chOff x="2358246" y="4653981"/>
            <a:chExt cx="387389" cy="389307"/>
          </a:xfrm>
        </p:grpSpPr>
        <p:sp>
          <p:nvSpPr>
            <p:cNvPr id="1087" name="Google Shape;1087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17"/>
          <p:cNvGrpSpPr/>
          <p:nvPr/>
        </p:nvGrpSpPr>
        <p:grpSpPr>
          <a:xfrm>
            <a:off x="2920637" y="86714"/>
            <a:ext cx="388086" cy="390008"/>
            <a:chOff x="2358246" y="4653981"/>
            <a:chExt cx="387389" cy="389307"/>
          </a:xfrm>
        </p:grpSpPr>
        <p:sp>
          <p:nvSpPr>
            <p:cNvPr id="1090" name="Google Shape;1090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7"/>
          <p:cNvGrpSpPr/>
          <p:nvPr/>
        </p:nvGrpSpPr>
        <p:grpSpPr>
          <a:xfrm>
            <a:off x="3491237" y="86714"/>
            <a:ext cx="388086" cy="390008"/>
            <a:chOff x="2358246" y="4653981"/>
            <a:chExt cx="387389" cy="389307"/>
          </a:xfrm>
        </p:grpSpPr>
        <p:sp>
          <p:nvSpPr>
            <p:cNvPr id="1093" name="Google Shape;1093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17"/>
          <p:cNvGrpSpPr/>
          <p:nvPr/>
        </p:nvGrpSpPr>
        <p:grpSpPr>
          <a:xfrm>
            <a:off x="3970651" y="-3564"/>
            <a:ext cx="1129849" cy="570564"/>
            <a:chOff x="3958851" y="0"/>
            <a:chExt cx="1129849" cy="570564"/>
          </a:xfrm>
        </p:grpSpPr>
        <p:grpSp>
          <p:nvGrpSpPr>
            <p:cNvPr id="1096" name="Google Shape;1096;p17"/>
            <p:cNvGrpSpPr/>
            <p:nvPr/>
          </p:nvGrpSpPr>
          <p:grpSpPr>
            <a:xfrm>
              <a:off x="3958851" y="0"/>
              <a:ext cx="1129849" cy="570564"/>
              <a:chOff x="1701261" y="4559842"/>
              <a:chExt cx="1127819" cy="569538"/>
            </a:xfrm>
          </p:grpSpPr>
          <p:sp>
            <p:nvSpPr>
              <p:cNvPr id="1097" name="Google Shape;1097;p17"/>
              <p:cNvSpPr/>
              <p:nvPr/>
            </p:nvSpPr>
            <p:spPr>
              <a:xfrm>
                <a:off x="1701261" y="4559842"/>
                <a:ext cx="1127819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3" h="12903" extrusionOk="0">
                    <a:moveTo>
                      <a:pt x="0" y="0"/>
                    </a:moveTo>
                    <a:lnTo>
                      <a:pt x="0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1792385" y="46518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1792385" y="465006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17"/>
            <p:cNvGrpSpPr/>
            <p:nvPr/>
          </p:nvGrpSpPr>
          <p:grpSpPr>
            <a:xfrm>
              <a:off x="4609438" y="90375"/>
              <a:ext cx="387981" cy="389814"/>
              <a:chOff x="1792385" y="4650062"/>
              <a:chExt cx="387284" cy="389113"/>
            </a:xfrm>
          </p:grpSpPr>
          <p:sp>
            <p:nvSpPr>
              <p:cNvPr id="1101" name="Google Shape;1101;p17"/>
              <p:cNvSpPr/>
              <p:nvPr/>
            </p:nvSpPr>
            <p:spPr>
              <a:xfrm>
                <a:off x="1792385" y="46518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1792385" y="465006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17"/>
          <p:cNvGrpSpPr/>
          <p:nvPr/>
        </p:nvGrpSpPr>
        <p:grpSpPr>
          <a:xfrm>
            <a:off x="5100500" y="-3564"/>
            <a:ext cx="570608" cy="570564"/>
            <a:chOff x="-27" y="1138389"/>
            <a:chExt cx="569583" cy="569538"/>
          </a:xfrm>
        </p:grpSpPr>
        <p:sp>
          <p:nvSpPr>
            <p:cNvPr id="1104" name="Google Shape;1104;p1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17"/>
          <p:cNvGrpSpPr/>
          <p:nvPr/>
        </p:nvGrpSpPr>
        <p:grpSpPr>
          <a:xfrm>
            <a:off x="5671125" y="-3564"/>
            <a:ext cx="1699995" cy="570564"/>
            <a:chOff x="5658825" y="0"/>
            <a:chExt cx="1699995" cy="570564"/>
          </a:xfrm>
        </p:grpSpPr>
        <p:grpSp>
          <p:nvGrpSpPr>
            <p:cNvPr id="1108" name="Google Shape;1108;p17"/>
            <p:cNvGrpSpPr/>
            <p:nvPr/>
          </p:nvGrpSpPr>
          <p:grpSpPr>
            <a:xfrm>
              <a:off x="5658825" y="0"/>
              <a:ext cx="1699995" cy="570564"/>
              <a:chOff x="-3627" y="1708589"/>
              <a:chExt cx="1696941" cy="569538"/>
            </a:xfrm>
          </p:grpSpPr>
          <p:sp>
            <p:nvSpPr>
              <p:cNvPr id="1109" name="Google Shape;1109;p17"/>
              <p:cNvSpPr/>
              <p:nvPr/>
            </p:nvSpPr>
            <p:spPr>
              <a:xfrm>
                <a:off x="-3627" y="1708589"/>
                <a:ext cx="1696941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7"/>
            <p:cNvGrpSpPr/>
            <p:nvPr/>
          </p:nvGrpSpPr>
          <p:grpSpPr>
            <a:xfrm>
              <a:off x="6884637" y="91287"/>
              <a:ext cx="387981" cy="389814"/>
              <a:chOff x="87521" y="1799711"/>
              <a:chExt cx="387284" cy="389113"/>
            </a:xfrm>
          </p:grpSpPr>
          <p:sp>
            <p:nvSpPr>
              <p:cNvPr id="1113" name="Google Shape;1113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6315012" y="91287"/>
              <a:ext cx="387981" cy="389814"/>
              <a:chOff x="87521" y="1799711"/>
              <a:chExt cx="387284" cy="389113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17"/>
          <p:cNvGrpSpPr/>
          <p:nvPr/>
        </p:nvGrpSpPr>
        <p:grpSpPr>
          <a:xfrm>
            <a:off x="3478937" y="4576388"/>
            <a:ext cx="5672557" cy="570649"/>
            <a:chOff x="3478937" y="4568351"/>
            <a:chExt cx="5672557" cy="570649"/>
          </a:xfrm>
        </p:grpSpPr>
        <p:sp>
          <p:nvSpPr>
            <p:cNvPr id="1119" name="Google Shape;1119;p17"/>
            <p:cNvSpPr/>
            <p:nvPr/>
          </p:nvSpPr>
          <p:spPr>
            <a:xfrm>
              <a:off x="3478937" y="4568351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35702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35702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4049550" y="4568351"/>
              <a:ext cx="1135778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4140862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4140862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4706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4706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7" name="Google Shape;1127;p17"/>
            <p:cNvGrpSpPr/>
            <p:nvPr/>
          </p:nvGrpSpPr>
          <p:grpSpPr>
            <a:xfrm>
              <a:off x="5185380" y="4568414"/>
              <a:ext cx="1126327" cy="570586"/>
              <a:chOff x="2286500" y="4601713"/>
              <a:chExt cx="1133810" cy="574377"/>
            </a:xfrm>
          </p:grpSpPr>
          <p:sp>
            <p:nvSpPr>
              <p:cNvPr id="1128" name="Google Shape;1128;p17"/>
              <p:cNvSpPr/>
              <p:nvPr/>
            </p:nvSpPr>
            <p:spPr>
              <a:xfrm>
                <a:off x="2286500" y="4601713"/>
                <a:ext cx="113381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0" name="Google Shape;1130;p17"/>
            <p:cNvSpPr/>
            <p:nvPr/>
          </p:nvSpPr>
          <p:spPr>
            <a:xfrm>
              <a:off x="5276575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5839120" y="465961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5839025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6311660" y="4568351"/>
              <a:ext cx="570571" cy="570571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64029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64029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6880875" y="4568351"/>
              <a:ext cx="2270620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697218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697218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537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537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809983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809983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866469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66469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17"/>
          <p:cNvSpPr txBox="1">
            <a:spLocks noGrp="1"/>
          </p:cNvSpPr>
          <p:nvPr>
            <p:ph type="title"/>
          </p:nvPr>
        </p:nvSpPr>
        <p:spPr>
          <a:xfrm>
            <a:off x="2909977" y="3068413"/>
            <a:ext cx="4534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146" name="Google Shape;1146;p17"/>
          <p:cNvSpPr txBox="1">
            <a:spLocks noGrp="1"/>
          </p:cNvSpPr>
          <p:nvPr>
            <p:ph type="subTitle" idx="1"/>
          </p:nvPr>
        </p:nvSpPr>
        <p:spPr>
          <a:xfrm>
            <a:off x="1699523" y="1593763"/>
            <a:ext cx="57447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1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27"/>
          <p:cNvGrpSpPr/>
          <p:nvPr/>
        </p:nvGrpSpPr>
        <p:grpSpPr>
          <a:xfrm>
            <a:off x="-28" y="-12"/>
            <a:ext cx="570564" cy="570564"/>
            <a:chOff x="20" y="2279036"/>
            <a:chExt cx="569538" cy="569538"/>
          </a:xfrm>
        </p:grpSpPr>
        <p:sp>
          <p:nvSpPr>
            <p:cNvPr id="1711" name="Google Shape;1711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27"/>
          <p:cNvGrpSpPr/>
          <p:nvPr/>
        </p:nvGrpSpPr>
        <p:grpSpPr>
          <a:xfrm>
            <a:off x="-28" y="561013"/>
            <a:ext cx="570564" cy="570564"/>
            <a:chOff x="20" y="2279036"/>
            <a:chExt cx="569538" cy="569538"/>
          </a:xfrm>
        </p:grpSpPr>
        <p:sp>
          <p:nvSpPr>
            <p:cNvPr id="1715" name="Google Shape;1715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7"/>
          <p:cNvGrpSpPr/>
          <p:nvPr/>
        </p:nvGrpSpPr>
        <p:grpSpPr>
          <a:xfrm>
            <a:off x="-28" y="1122038"/>
            <a:ext cx="570564" cy="570564"/>
            <a:chOff x="20" y="2279036"/>
            <a:chExt cx="569538" cy="569538"/>
          </a:xfrm>
        </p:grpSpPr>
        <p:sp>
          <p:nvSpPr>
            <p:cNvPr id="1719" name="Google Shape;1719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7"/>
          <p:cNvGrpSpPr/>
          <p:nvPr/>
        </p:nvGrpSpPr>
        <p:grpSpPr>
          <a:xfrm>
            <a:off x="8569900" y="2854576"/>
            <a:ext cx="569552" cy="1146230"/>
            <a:chOff x="8574450" y="1141376"/>
            <a:chExt cx="569552" cy="1146230"/>
          </a:xfrm>
        </p:grpSpPr>
        <p:grpSp>
          <p:nvGrpSpPr>
            <p:cNvPr id="1723" name="Google Shape;1723;p27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724" name="Google Shape;1724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7" name="Google Shape;1727;p27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27"/>
          <p:cNvGrpSpPr/>
          <p:nvPr/>
        </p:nvGrpSpPr>
        <p:grpSpPr>
          <a:xfrm>
            <a:off x="8569900" y="3992701"/>
            <a:ext cx="569552" cy="1146230"/>
            <a:chOff x="8574450" y="1141376"/>
            <a:chExt cx="569552" cy="1146230"/>
          </a:xfrm>
        </p:grpSpPr>
        <p:grpSp>
          <p:nvGrpSpPr>
            <p:cNvPr id="1730" name="Google Shape;1730;p27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731" name="Google Shape;1731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4" name="Google Shape;1734;p27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27"/>
          <p:cNvGrpSpPr/>
          <p:nvPr/>
        </p:nvGrpSpPr>
        <p:grpSpPr>
          <a:xfrm>
            <a:off x="8573475" y="-10"/>
            <a:ext cx="570608" cy="570564"/>
            <a:chOff x="-27" y="1138389"/>
            <a:chExt cx="569583" cy="569538"/>
          </a:xfrm>
        </p:grpSpPr>
        <p:sp>
          <p:nvSpPr>
            <p:cNvPr id="1737" name="Google Shape;1737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27"/>
          <p:cNvGrpSpPr/>
          <p:nvPr/>
        </p:nvGrpSpPr>
        <p:grpSpPr>
          <a:xfrm>
            <a:off x="8573475" y="561015"/>
            <a:ext cx="570608" cy="570564"/>
            <a:chOff x="-27" y="1138389"/>
            <a:chExt cx="569583" cy="569538"/>
          </a:xfrm>
        </p:grpSpPr>
        <p:sp>
          <p:nvSpPr>
            <p:cNvPr id="1741" name="Google Shape;1741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7"/>
          <p:cNvGrpSpPr/>
          <p:nvPr/>
        </p:nvGrpSpPr>
        <p:grpSpPr>
          <a:xfrm>
            <a:off x="8573475" y="1122040"/>
            <a:ext cx="570608" cy="570564"/>
            <a:chOff x="-27" y="1138389"/>
            <a:chExt cx="569583" cy="569538"/>
          </a:xfrm>
        </p:grpSpPr>
        <p:sp>
          <p:nvSpPr>
            <p:cNvPr id="1745" name="Google Shape;1745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7"/>
          <p:cNvGrpSpPr/>
          <p:nvPr/>
        </p:nvGrpSpPr>
        <p:grpSpPr>
          <a:xfrm>
            <a:off x="7432111" y="-7314"/>
            <a:ext cx="1146230" cy="569552"/>
            <a:chOff x="5713048" y="30"/>
            <a:chExt cx="1146230" cy="569552"/>
          </a:xfrm>
        </p:grpSpPr>
        <p:grpSp>
          <p:nvGrpSpPr>
            <p:cNvPr id="1749" name="Google Shape;1749;p27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750" name="Google Shape;1750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3" name="Google Shape;1753;p27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27"/>
          <p:cNvGrpSpPr/>
          <p:nvPr/>
        </p:nvGrpSpPr>
        <p:grpSpPr>
          <a:xfrm>
            <a:off x="570595" y="-1125"/>
            <a:ext cx="1711565" cy="570564"/>
            <a:chOff x="569417" y="0"/>
            <a:chExt cx="1708490" cy="569538"/>
          </a:xfrm>
        </p:grpSpPr>
        <p:sp>
          <p:nvSpPr>
            <p:cNvPr id="1756" name="Google Shape;1756;p27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7" name="Google Shape;1757;p27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27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1761" name="Google Shape;1761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" name="Google Shape;1763;p27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1764" name="Google Shape;1764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6" name="Google Shape;1766;p27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1767" name="Google Shape;1767;p2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768" name="Google Shape;1768;p2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0" name="Google Shape;1770;p2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27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1772" name="Google Shape;1772;p2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7"/>
          <p:cNvGrpSpPr/>
          <p:nvPr/>
        </p:nvGrpSpPr>
        <p:grpSpPr>
          <a:xfrm>
            <a:off x="-283" y="4568353"/>
            <a:ext cx="570622" cy="570577"/>
            <a:chOff x="2267190" y="4563049"/>
            <a:chExt cx="569596" cy="569552"/>
          </a:xfrm>
        </p:grpSpPr>
        <p:grpSp>
          <p:nvGrpSpPr>
            <p:cNvPr id="1776" name="Google Shape;1776;p2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777" name="Google Shape;1777;p2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9" name="Google Shape;1779;p2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27"/>
          <p:cNvSpPr txBox="1">
            <a:spLocks noGrp="1"/>
          </p:cNvSpPr>
          <p:nvPr>
            <p:ph type="subTitle" idx="1"/>
          </p:nvPr>
        </p:nvSpPr>
        <p:spPr>
          <a:xfrm>
            <a:off x="713250" y="1334100"/>
            <a:ext cx="77175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1" name="Google Shape;1781;p2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maranth"/>
              <a:buNone/>
              <a:defRPr sz="4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63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4"/>
          <p:cNvSpPr txBox="1">
            <a:spLocks noGrp="1"/>
          </p:cNvSpPr>
          <p:nvPr>
            <p:ph type="subTitle" idx="1"/>
          </p:nvPr>
        </p:nvSpPr>
        <p:spPr>
          <a:xfrm>
            <a:off x="2152650" y="4138447"/>
            <a:ext cx="4838700" cy="441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i="1" dirty="0"/>
              <a:t>СУ </a:t>
            </a:r>
            <a:r>
              <a:rPr lang="en-US" sz="2800" b="1" i="1" dirty="0"/>
              <a:t>“</a:t>
            </a:r>
            <a:r>
              <a:rPr lang="bg-BG" sz="2800" b="1" i="1" dirty="0"/>
              <a:t>Иван Вазов</a:t>
            </a:r>
            <a:r>
              <a:rPr lang="en-US" sz="2800" b="1" i="1" dirty="0"/>
              <a:t>” </a:t>
            </a:r>
            <a:r>
              <a:rPr lang="bg-BG" sz="2800" b="1" i="1" dirty="0"/>
              <a:t>гр. Бургас</a:t>
            </a:r>
            <a:endParaRPr sz="2800" b="1" i="1" dirty="0"/>
          </a:p>
        </p:txBody>
      </p:sp>
      <p:sp>
        <p:nvSpPr>
          <p:cNvPr id="2019" name="Google Shape;2019;p34"/>
          <p:cNvSpPr txBox="1">
            <a:spLocks noGrp="1"/>
          </p:cNvSpPr>
          <p:nvPr>
            <p:ph type="ctrTitle"/>
          </p:nvPr>
        </p:nvSpPr>
        <p:spPr>
          <a:xfrm>
            <a:off x="567559" y="149772"/>
            <a:ext cx="8576441" cy="3988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Проект BG05SFPR001-1.001-0001 „Успех за теб“ </a:t>
            </a:r>
            <a:br>
              <a:rPr lang="ru-RU" sz="4400" dirty="0"/>
            </a:br>
            <a:endParaRPr lang="bg-BG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10620-ACBC-8526-D4B3-16F7D929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618"/>
            <a:ext cx="9143999" cy="973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E7A96DAD-3B5B-FE1D-6D77-05C3C097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1211766"/>
            <a:ext cx="7598126" cy="3152078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CBE5B0A9-41B7-6590-6168-37D7C3A1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"/>
            <a:ext cx="7717500" cy="1048408"/>
          </a:xfrm>
        </p:spPr>
        <p:txBody>
          <a:bodyPr/>
          <a:lstStyle/>
          <a:p>
            <a:endParaRPr lang="bg-BG" sz="20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EB2B804-F2F8-29F8-E694-2FAA39F69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766"/>
            <a:ext cx="4571999" cy="393173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17BD43B-22E6-7938-FD63-2F9ED9ED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1766"/>
            <a:ext cx="4572000" cy="3931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4C9AD-4702-9CBB-4FEA-8618D5B8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9" y="1"/>
            <a:ext cx="80088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3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2740AA66-B74B-2C66-8901-1570ADD4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810322"/>
            <a:ext cx="7717500" cy="3788778"/>
          </a:xfrm>
        </p:spPr>
        <p:txBody>
          <a:bodyPr/>
          <a:lstStyle/>
          <a:p>
            <a:pPr marL="139700" indent="0">
              <a:buNone/>
            </a:pPr>
            <a:r>
              <a:rPr lang="bg-BG" sz="1600" b="1" i="1" dirty="0"/>
              <a:t>Ясна структура на занятията</a:t>
            </a:r>
          </a:p>
          <a:p>
            <a:pPr marL="139700" indent="0">
              <a:buNone/>
            </a:pPr>
            <a:r>
              <a:rPr lang="ru-RU" sz="1600" dirty="0"/>
              <a:t>Всяко занятие се </a:t>
            </a:r>
            <a:r>
              <a:rPr lang="ru-RU" sz="1600" dirty="0" err="1"/>
              <a:t>провежда</a:t>
            </a:r>
            <a:r>
              <a:rPr lang="ru-RU" sz="1600" dirty="0"/>
              <a:t> по </a:t>
            </a:r>
            <a:r>
              <a:rPr lang="ru-RU" sz="1600" dirty="0" err="1"/>
              <a:t>предварително</a:t>
            </a:r>
            <a:r>
              <a:rPr lang="ru-RU" sz="1600" dirty="0"/>
              <a:t> </a:t>
            </a:r>
            <a:r>
              <a:rPr lang="ru-RU" sz="1600" dirty="0" err="1"/>
              <a:t>зададена</a:t>
            </a:r>
            <a:r>
              <a:rPr lang="ru-RU" sz="1600" dirty="0"/>
              <a:t> и ясна структура.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създава</a:t>
            </a:r>
            <a:r>
              <a:rPr lang="ru-RU" sz="1600" dirty="0"/>
              <a:t> </a:t>
            </a:r>
            <a:r>
              <a:rPr lang="ru-RU" sz="1600" dirty="0" err="1"/>
              <a:t>усещане</a:t>
            </a:r>
            <a:r>
              <a:rPr lang="ru-RU" sz="1600" dirty="0"/>
              <a:t> за </a:t>
            </a:r>
            <a:r>
              <a:rPr lang="ru-RU" sz="1600" dirty="0" err="1"/>
              <a:t>предвидимост</a:t>
            </a:r>
            <a:r>
              <a:rPr lang="ru-RU" sz="1600" dirty="0"/>
              <a:t> и </a:t>
            </a:r>
            <a:r>
              <a:rPr lang="ru-RU" sz="1600" dirty="0" err="1"/>
              <a:t>сигурност</a:t>
            </a:r>
            <a:r>
              <a:rPr lang="ru-RU" sz="1600" dirty="0"/>
              <a:t>, </a:t>
            </a:r>
            <a:r>
              <a:rPr lang="ru-RU" sz="1600" dirty="0" err="1"/>
              <a:t>намалява</a:t>
            </a:r>
            <a:r>
              <a:rPr lang="ru-RU" sz="1600" dirty="0"/>
              <a:t> </a:t>
            </a:r>
            <a:r>
              <a:rPr lang="ru-RU" sz="1600" dirty="0" err="1"/>
              <a:t>тревожността</a:t>
            </a:r>
            <a:r>
              <a:rPr lang="ru-RU" sz="1600" dirty="0"/>
              <a:t> и </a:t>
            </a:r>
            <a:r>
              <a:rPr lang="ru-RU" sz="1600" dirty="0" err="1"/>
              <a:t>значително</a:t>
            </a:r>
            <a:r>
              <a:rPr lang="ru-RU" sz="1600" dirty="0"/>
              <a:t> </a:t>
            </a:r>
            <a:r>
              <a:rPr lang="ru-RU" sz="1600" dirty="0" err="1"/>
              <a:t>повишава</a:t>
            </a:r>
            <a:r>
              <a:rPr lang="ru-RU" sz="1600" dirty="0"/>
              <a:t> </a:t>
            </a:r>
            <a:r>
              <a:rPr lang="ru-RU" sz="1600" dirty="0" err="1"/>
              <a:t>ефективността</a:t>
            </a:r>
            <a:r>
              <a:rPr lang="ru-RU" sz="1600" dirty="0"/>
              <a:t> на </a:t>
            </a:r>
            <a:r>
              <a:rPr lang="ru-RU" sz="1600" dirty="0" err="1"/>
              <a:t>работата</a:t>
            </a:r>
            <a:r>
              <a:rPr lang="ru-RU" sz="1600" dirty="0"/>
              <a:t> и </a:t>
            </a:r>
            <a:r>
              <a:rPr lang="ru-RU" sz="1600" dirty="0" err="1"/>
              <a:t>ангажираността</a:t>
            </a:r>
            <a:r>
              <a:rPr lang="ru-RU" sz="1600" dirty="0"/>
              <a:t> им.</a:t>
            </a:r>
            <a:endParaRPr lang="bg-BG" sz="1600" b="1" i="1" dirty="0"/>
          </a:p>
          <a:p>
            <a:pPr marL="139700" indent="0">
              <a:buNone/>
            </a:pPr>
            <a:endParaRPr lang="bg-BG" sz="1600" b="1" i="1" dirty="0"/>
          </a:p>
          <a:p>
            <a:pPr marL="139700" indent="0">
              <a:buNone/>
            </a:pPr>
            <a:r>
              <a:rPr lang="bg-BG" sz="1600" b="1" i="1" dirty="0"/>
              <a:t>Използване на игрови подход</a:t>
            </a:r>
          </a:p>
          <a:p>
            <a:pPr marL="139700" indent="0">
              <a:buNone/>
            </a:pPr>
            <a:r>
              <a:rPr lang="bg-BG" sz="1600" dirty="0"/>
              <a:t>Повишава ангажираността чрез забавни дейности;</a:t>
            </a:r>
            <a:endParaRPr lang="en-US" sz="1600" dirty="0"/>
          </a:p>
          <a:p>
            <a:pPr marL="139700" indent="0">
              <a:buNone/>
            </a:pPr>
            <a:endParaRPr lang="bg-BG" sz="1600" b="1" i="1" dirty="0"/>
          </a:p>
          <a:p>
            <a:pPr marL="139700" indent="0">
              <a:buNone/>
            </a:pPr>
            <a:r>
              <a:rPr lang="bg-BG" sz="1600" b="1" i="1" dirty="0"/>
              <a:t>Позитивна подкрепа и насърчаване</a:t>
            </a:r>
          </a:p>
          <a:p>
            <a:pPr marL="139700" indent="0">
              <a:buNone/>
            </a:pPr>
            <a:r>
              <a:rPr lang="ru-RU" sz="1600" dirty="0"/>
              <a:t>Фокус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силните</a:t>
            </a:r>
            <a:r>
              <a:rPr lang="ru-RU" sz="1600" dirty="0"/>
              <a:t> </a:t>
            </a:r>
            <a:r>
              <a:rPr lang="ru-RU" sz="1600" dirty="0" err="1"/>
              <a:t>страни</a:t>
            </a:r>
            <a:r>
              <a:rPr lang="ru-RU" sz="1600" dirty="0"/>
              <a:t> на </a:t>
            </a:r>
            <a:r>
              <a:rPr lang="ru-RU" sz="1600" dirty="0" err="1"/>
              <a:t>учениците</a:t>
            </a:r>
            <a:r>
              <a:rPr lang="ru-RU" sz="1600" dirty="0"/>
              <a:t>, </a:t>
            </a:r>
            <a:r>
              <a:rPr lang="ru-RU" sz="1600" dirty="0" err="1"/>
              <a:t>дава</a:t>
            </a:r>
            <a:r>
              <a:rPr lang="bg-BG" sz="1600" dirty="0"/>
              <a:t>не на</a:t>
            </a:r>
            <a:r>
              <a:rPr lang="ru-RU" sz="1600" dirty="0"/>
              <a:t> </a:t>
            </a:r>
            <a:r>
              <a:rPr lang="ru-RU" sz="1600" dirty="0" err="1"/>
              <a:t>положителна</a:t>
            </a:r>
            <a:r>
              <a:rPr lang="ru-RU" sz="1600" dirty="0"/>
              <a:t> обратна </a:t>
            </a:r>
            <a:r>
              <a:rPr lang="ru-RU" sz="1600" dirty="0" err="1"/>
              <a:t>връзка</a:t>
            </a:r>
            <a:r>
              <a:rPr lang="ru-RU" sz="1600" dirty="0"/>
              <a:t> и </a:t>
            </a:r>
            <a:r>
              <a:rPr lang="ru-RU" sz="1600" dirty="0" err="1"/>
              <a:t>отбелязване</a:t>
            </a:r>
            <a:r>
              <a:rPr lang="ru-RU" sz="1600" dirty="0"/>
              <a:t> дори </a:t>
            </a:r>
            <a:r>
              <a:rPr lang="ru-RU" sz="1600" dirty="0" err="1"/>
              <a:t>малките</a:t>
            </a:r>
            <a:r>
              <a:rPr lang="ru-RU" sz="1600" dirty="0"/>
              <a:t> им успехи.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повишава</a:t>
            </a:r>
            <a:r>
              <a:rPr lang="ru-RU" sz="1600" dirty="0"/>
              <a:t> </a:t>
            </a:r>
            <a:r>
              <a:rPr lang="ru-RU" sz="1600" dirty="0" err="1"/>
              <a:t>мотивацията</a:t>
            </a:r>
            <a:r>
              <a:rPr lang="ru-RU" sz="1600" dirty="0"/>
              <a:t> и </a:t>
            </a:r>
            <a:r>
              <a:rPr lang="ru-RU" sz="1600" dirty="0" err="1"/>
              <a:t>увереността</a:t>
            </a:r>
            <a:r>
              <a:rPr lang="ru-RU" sz="1600" dirty="0"/>
              <a:t> им.</a:t>
            </a:r>
            <a:endParaRPr lang="bg-BG" sz="1600" b="1" i="1" dirty="0"/>
          </a:p>
          <a:p>
            <a:pPr marL="139700" indent="0">
              <a:buNone/>
            </a:pPr>
            <a:r>
              <a:rPr lang="ru-RU" sz="1600" b="1" i="1" dirty="0"/>
              <a:t>Работа в </a:t>
            </a:r>
            <a:r>
              <a:rPr lang="ru-RU" sz="1600" b="1" i="1" dirty="0" err="1"/>
              <a:t>екип</a:t>
            </a:r>
            <a:endParaRPr lang="ru-RU" sz="1600" b="1" i="1" dirty="0"/>
          </a:p>
          <a:p>
            <a:pPr marL="139700" indent="0">
              <a:buNone/>
            </a:pPr>
            <a:r>
              <a:rPr lang="ru-RU" sz="1600" dirty="0" err="1"/>
              <a:t>Тясно</a:t>
            </a:r>
            <a:r>
              <a:rPr lang="ru-RU" sz="1600" dirty="0"/>
              <a:t> </a:t>
            </a:r>
            <a:r>
              <a:rPr lang="ru-RU" sz="1600" dirty="0" err="1"/>
              <a:t>сътрудничество</a:t>
            </a:r>
            <a:r>
              <a:rPr lang="ru-RU" sz="1600" dirty="0"/>
              <a:t> между психолог, </a:t>
            </a:r>
            <a:r>
              <a:rPr lang="ru-RU" sz="1600" dirty="0" err="1"/>
              <a:t>учител</a:t>
            </a:r>
            <a:r>
              <a:rPr lang="ru-RU" sz="1600" dirty="0"/>
              <a:t>, </a:t>
            </a:r>
            <a:r>
              <a:rPr lang="ru-RU" sz="1600" dirty="0" err="1"/>
              <a:t>ресурсен</a:t>
            </a:r>
            <a:r>
              <a:rPr lang="ru-RU" sz="1600" dirty="0"/>
              <a:t> </a:t>
            </a:r>
            <a:r>
              <a:rPr lang="ru-RU" sz="1600" dirty="0" err="1"/>
              <a:t>учител</a:t>
            </a:r>
            <a:r>
              <a:rPr lang="en-US" sz="1600" dirty="0"/>
              <a:t>, </a:t>
            </a:r>
            <a:r>
              <a:rPr lang="bg-BG" sz="1600" dirty="0"/>
              <a:t>социален работник</a:t>
            </a:r>
            <a:r>
              <a:rPr lang="ru-RU" sz="1600" dirty="0"/>
              <a:t>;</a:t>
            </a:r>
          </a:p>
          <a:p>
            <a:pPr marL="139700" indent="0">
              <a:buNone/>
            </a:pPr>
            <a:r>
              <a:rPr lang="ru-RU" sz="1600" dirty="0" err="1"/>
              <a:t>Консултиране</a:t>
            </a:r>
            <a:r>
              <a:rPr lang="ru-RU" sz="1600" dirty="0"/>
              <a:t> и </a:t>
            </a:r>
            <a:r>
              <a:rPr lang="ru-RU" sz="1600" dirty="0" err="1"/>
              <a:t>подкрепа</a:t>
            </a:r>
            <a:r>
              <a:rPr lang="ru-RU" sz="1600" dirty="0"/>
              <a:t> на </a:t>
            </a:r>
            <a:r>
              <a:rPr lang="ru-RU" sz="1600" dirty="0" err="1"/>
              <a:t>педагогическите</a:t>
            </a:r>
            <a:r>
              <a:rPr lang="ru-RU" sz="1600" dirty="0"/>
              <a:t> </a:t>
            </a:r>
            <a:r>
              <a:rPr lang="ru-RU" sz="1600" dirty="0" err="1"/>
              <a:t>специалисти</a:t>
            </a:r>
            <a:r>
              <a:rPr lang="ru-RU" sz="1600" dirty="0"/>
              <a:t> и на </a:t>
            </a:r>
            <a:r>
              <a:rPr lang="ru-RU" sz="1600" dirty="0" err="1"/>
              <a:t>родителите</a:t>
            </a:r>
            <a:r>
              <a:rPr lang="ru-RU" sz="1600" dirty="0"/>
              <a:t>;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83CA9653-E952-6F83-7639-BED2776B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60132"/>
            <a:ext cx="7717500" cy="606972"/>
          </a:xfrm>
        </p:spPr>
        <p:txBody>
          <a:bodyPr/>
          <a:lstStyle/>
          <a:p>
            <a:r>
              <a:rPr lang="bg-BG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 3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личностно развитие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5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139700" indent="0">
              <a:buNone/>
            </a:pPr>
            <a:r>
              <a:rPr lang="bg-BG" sz="3200" dirty="0"/>
              <a:t>	СУ „ИВАН ВАЗОВ“- ГРАД БУРГАС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713250" y="539500"/>
            <a:ext cx="7717500" cy="1163176"/>
          </a:xfrm>
        </p:spPr>
        <p:txBody>
          <a:bodyPr/>
          <a:lstStyle/>
          <a:p>
            <a:r>
              <a:rPr lang="bg-BG" i="1" dirty="0"/>
              <a:t>БЛАГОДАРИМ ВИ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413038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35"/>
          <p:cNvSpPr txBox="1">
            <a:spLocks noGrp="1"/>
          </p:cNvSpPr>
          <p:nvPr>
            <p:ph type="subTitle" idx="1"/>
          </p:nvPr>
        </p:nvSpPr>
        <p:spPr>
          <a:xfrm>
            <a:off x="713250" y="922284"/>
            <a:ext cx="7808012" cy="3752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bg-BG" sz="1600" b="1" dirty="0"/>
              <a:t>Дейности по проследяване на присъствието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pPr marL="0" lvl="0" indent="0" algn="just">
              <a:buNone/>
            </a:pPr>
            <a:r>
              <a:rPr lang="bg-BG" sz="1400" dirty="0"/>
              <a:t>Ежедневно се извършва присъствена проверка на децата и учениците с цел ранно идентифициране на отсъствия. При установяване на липса се осъществява своевременна комуникация с класните ръководители и родителите за изясняване на причините. При необходимост се търси съдействие от лични лекари. Тази практика допринася за ограничаване на риска от отпадане от образователната система.</a:t>
            </a:r>
          </a:p>
          <a:p>
            <a:pPr marL="0" lvl="0" indent="0" algn="just">
              <a:buNone/>
            </a:pPr>
            <a:endParaRPr lang="bg-BG" sz="1600" b="1" dirty="0"/>
          </a:p>
          <a:p>
            <a:pPr marL="0" lvl="0" indent="0">
              <a:buNone/>
            </a:pPr>
            <a:r>
              <a:rPr lang="bg-BG" sz="1600" b="1" dirty="0"/>
              <a:t>Подкрепа на родители и ученици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pPr marL="0" lvl="0" indent="0" algn="just">
              <a:buNone/>
            </a:pPr>
            <a:r>
              <a:rPr lang="bg-BG" sz="1400" dirty="0"/>
              <a:t>Предоставя се индивидуална подкрепа и консултации на родители на ученици, преминали в самостоятелна форма на обучение. Осъществяват се и консултации с родители, на чиито деца е наложена административна санкция, с цел разясняване на последиците и набелязване на мерки за подобряване на посещаемостта и поведението. Дейностите са насочени към повишаване на мотивацията и информираността относно значението на образованието в контекста на концепцията „учене през целия живот“, като се насърчава продължаването на образователния път на учениците.</a:t>
            </a:r>
          </a:p>
          <a:p>
            <a:pPr marL="0" lvl="0" indent="0">
              <a:buNone/>
            </a:pPr>
            <a:endParaRPr sz="1100" dirty="0"/>
          </a:p>
        </p:txBody>
      </p:sp>
      <p:sp>
        <p:nvSpPr>
          <p:cNvPr id="2025" name="Google Shape;2025;p35"/>
          <p:cNvSpPr txBox="1">
            <a:spLocks noGrp="1"/>
          </p:cNvSpPr>
          <p:nvPr>
            <p:ph type="title"/>
          </p:nvPr>
        </p:nvSpPr>
        <p:spPr>
          <a:xfrm>
            <a:off x="713250" y="283780"/>
            <a:ext cx="7717500" cy="6385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i="1" dirty="0" err="1"/>
              <a:t>Дейност</a:t>
            </a:r>
            <a:r>
              <a:rPr lang="ru-RU" sz="2400" i="1" dirty="0"/>
              <a:t> 2 – </a:t>
            </a:r>
            <a:r>
              <a:rPr lang="ru-RU" sz="2400" i="1" dirty="0" err="1"/>
              <a:t>Интензивна</a:t>
            </a:r>
            <a:r>
              <a:rPr lang="ru-RU" sz="2400" i="1" dirty="0"/>
              <a:t> работа с родители 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9"/>
          <p:cNvSpPr txBox="1">
            <a:spLocks noGrp="1"/>
          </p:cNvSpPr>
          <p:nvPr>
            <p:ph type="title"/>
          </p:nvPr>
        </p:nvSpPr>
        <p:spPr>
          <a:xfrm>
            <a:off x="966440" y="1174530"/>
            <a:ext cx="6683298" cy="2996026"/>
          </a:xfrm>
          <a:prstGeom prst="rect">
            <a:avLst/>
          </a:prstGeom>
        </p:spPr>
        <p:txBody>
          <a:bodyPr spcFirstLastPara="1" wrap="square" lIns="91425" tIns="91425" rIns="91425" bIns="118850" anchor="ctr" anchorCtr="0">
            <a:noAutofit/>
          </a:bodyPr>
          <a:lstStyle/>
          <a:p>
            <a:pPr algn="just"/>
            <a:r>
              <a:rPr lang="bg-BG" sz="1800" dirty="0">
                <a:latin typeface="Anaheim"/>
              </a:rPr>
              <a:t>Кариерно консултиране и административна подкрепа</a:t>
            </a:r>
            <a:br>
              <a:rPr lang="bg-BG" sz="1800" dirty="0">
                <a:latin typeface="Anaheim"/>
              </a:rPr>
            </a:br>
            <a:r>
              <a:rPr lang="bg-BG" sz="1800" dirty="0">
                <a:latin typeface="Anaheim"/>
              </a:rPr>
              <a:t/>
            </a:r>
            <a:br>
              <a:rPr lang="bg-BG" sz="1800" dirty="0">
                <a:latin typeface="Anaheim"/>
              </a:rPr>
            </a:br>
            <a:r>
              <a:rPr lang="bg-BG" sz="1400" b="0" dirty="0">
                <a:latin typeface="Anaheim"/>
              </a:rPr>
              <a:t>Организира се кариерно консултиране за родители на новопостъпили ученици в гимназиален етап с цел информиран избор и ориентация. Изготвен е информативен материал за двете професионални специалности в училище, който подпомага родителите и учениците да се запознаят с предстоящите предизвикателства, както и с необходимите академични и социално-емоционални умения, които следва да притежават и развиват в процеса на обучение. Осигурява се съдействие при попълване на необходимата училищна документация на всеки етап от класирането (I, II и III етап), като се гарантира навременно и коректно участие в процеса.</a:t>
            </a:r>
            <a:r>
              <a:rPr lang="en-US" sz="1400" b="0" dirty="0">
                <a:latin typeface="Anaheim"/>
              </a:rPr>
              <a:t/>
            </a:r>
            <a:br>
              <a:rPr lang="en-US" sz="1400" b="0" dirty="0">
                <a:latin typeface="Anaheim"/>
              </a:rPr>
            </a:br>
            <a:endParaRPr sz="1400" b="0" dirty="0">
              <a:latin typeface="Anaheim"/>
            </a:endParaRPr>
          </a:p>
        </p:txBody>
      </p:sp>
      <p:sp>
        <p:nvSpPr>
          <p:cNvPr id="2210" name="Google Shape;2210;p39"/>
          <p:cNvSpPr txBox="1">
            <a:spLocks noGrp="1"/>
          </p:cNvSpPr>
          <p:nvPr>
            <p:ph type="subTitle" idx="1"/>
          </p:nvPr>
        </p:nvSpPr>
        <p:spPr>
          <a:xfrm>
            <a:off x="425668" y="542692"/>
            <a:ext cx="8450318" cy="34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bg-BG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bg-BG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 2 – Интензивна работа с родители</a:t>
            </a:r>
            <a:endParaRPr lang="en-US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42"/>
          <p:cNvSpPr txBox="1">
            <a:spLocks noGrp="1"/>
          </p:cNvSpPr>
          <p:nvPr>
            <p:ph type="subTitle" idx="1"/>
          </p:nvPr>
        </p:nvSpPr>
        <p:spPr>
          <a:xfrm>
            <a:off x="4240924" y="1639614"/>
            <a:ext cx="4390697" cy="2850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ru-RU" sz="1400" dirty="0"/>
              <a:t>Като психолог, назначен по проекта, </a:t>
            </a:r>
            <a:r>
              <a:rPr lang="ru-RU" sz="1400" dirty="0" err="1"/>
              <a:t>моята</a:t>
            </a:r>
            <a:r>
              <a:rPr lang="ru-RU" sz="1400" dirty="0"/>
              <a:t> </a:t>
            </a:r>
            <a:r>
              <a:rPr lang="ru-RU" sz="1400" dirty="0" err="1"/>
              <a:t>основна</a:t>
            </a:r>
            <a:r>
              <a:rPr lang="ru-RU" sz="1400" dirty="0"/>
              <a:t> роля в </a:t>
            </a:r>
            <a:r>
              <a:rPr lang="ru-RU" sz="1400" dirty="0" err="1"/>
              <a:t>рамките</a:t>
            </a:r>
            <a:r>
              <a:rPr lang="ru-RU" sz="1400" dirty="0"/>
              <a:t> на </a:t>
            </a:r>
            <a:r>
              <a:rPr lang="ru-RU" sz="1400" dirty="0" err="1"/>
              <a:t>дейността</a:t>
            </a:r>
            <a:r>
              <a:rPr lang="ru-RU" sz="1400" dirty="0"/>
              <a:t> е да </a:t>
            </a:r>
            <a:r>
              <a:rPr lang="ru-RU" sz="1400" dirty="0" err="1"/>
              <a:t>подпомагам</a:t>
            </a:r>
            <a:r>
              <a:rPr lang="ru-RU" sz="1400" dirty="0"/>
              <a:t> </a:t>
            </a:r>
            <a:r>
              <a:rPr lang="ru-RU" sz="1400" dirty="0" err="1"/>
              <a:t>личностното</a:t>
            </a:r>
            <a:r>
              <a:rPr lang="ru-RU" sz="1400" dirty="0"/>
              <a:t>, </a:t>
            </a:r>
            <a:r>
              <a:rPr lang="ru-RU" sz="1400" dirty="0" err="1"/>
              <a:t>емоционалното</a:t>
            </a:r>
            <a:r>
              <a:rPr lang="ru-RU" sz="1400" dirty="0"/>
              <a:t> и </a:t>
            </a:r>
            <a:r>
              <a:rPr lang="ru-RU" sz="1400" dirty="0" err="1"/>
              <a:t>социалното</a:t>
            </a:r>
            <a:r>
              <a:rPr lang="ru-RU" sz="1400" dirty="0"/>
              <a:t> развитие на </a:t>
            </a:r>
            <a:r>
              <a:rPr lang="ru-RU" sz="1400" dirty="0" err="1"/>
              <a:t>учениците</a:t>
            </a:r>
            <a:r>
              <a:rPr lang="ru-RU" sz="1400" dirty="0"/>
              <a:t>, </a:t>
            </a:r>
            <a:r>
              <a:rPr lang="ru-RU" sz="1400" dirty="0" err="1"/>
              <a:t>както</a:t>
            </a:r>
            <a:r>
              <a:rPr lang="ru-RU" sz="1400" dirty="0"/>
              <a:t> и да </a:t>
            </a:r>
            <a:r>
              <a:rPr lang="ru-RU" sz="1400" dirty="0" err="1"/>
              <a:t>съдействам</a:t>
            </a:r>
            <a:r>
              <a:rPr lang="ru-RU" sz="1400" dirty="0"/>
              <a:t> за </a:t>
            </a:r>
            <a:r>
              <a:rPr lang="ru-RU" sz="1400" dirty="0" err="1"/>
              <a:t>създаването</a:t>
            </a:r>
            <a:r>
              <a:rPr lang="ru-RU" sz="1400" dirty="0"/>
              <a:t> на </a:t>
            </a:r>
            <a:r>
              <a:rPr lang="ru-RU" sz="1400" dirty="0" err="1"/>
              <a:t>подкрепяща</a:t>
            </a:r>
            <a:r>
              <a:rPr lang="ru-RU" sz="1400" dirty="0"/>
              <a:t> и </a:t>
            </a:r>
            <a:r>
              <a:rPr lang="ru-RU" sz="1400" dirty="0" err="1"/>
              <a:t>приобщаваща</a:t>
            </a:r>
            <a:r>
              <a:rPr lang="ru-RU" sz="1400" dirty="0"/>
              <a:t> </a:t>
            </a:r>
            <a:r>
              <a:rPr lang="ru-RU" sz="1400" dirty="0" err="1"/>
              <a:t>образователна</a:t>
            </a:r>
            <a:r>
              <a:rPr lang="ru-RU" sz="1400" dirty="0"/>
              <a:t> среда.</a:t>
            </a:r>
          </a:p>
          <a:p>
            <a:pPr marL="0" lvl="0" indent="0"/>
            <a:endParaRPr lang="ru-RU" dirty="0"/>
          </a:p>
          <a:p>
            <a:pPr marL="0" lvl="0" indent="0"/>
            <a:endParaRPr lang="ru-RU" dirty="0"/>
          </a:p>
        </p:txBody>
      </p:sp>
      <p:sp>
        <p:nvSpPr>
          <p:cNvPr id="2229" name="Google Shape;2229;p42"/>
          <p:cNvSpPr txBox="1">
            <a:spLocks noGrp="1"/>
          </p:cNvSpPr>
          <p:nvPr>
            <p:ph type="title"/>
          </p:nvPr>
        </p:nvSpPr>
        <p:spPr>
          <a:xfrm>
            <a:off x="1680117" y="567558"/>
            <a:ext cx="6675606" cy="662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личностно развитие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CD4F5880-0250-DF47-CFC2-16C4C7B8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478" y="669073"/>
            <a:ext cx="4762209" cy="4044817"/>
          </a:xfrm>
        </p:spPr>
        <p:txBody>
          <a:bodyPr/>
          <a:lstStyle/>
          <a:p>
            <a:pPr rtl="1"/>
            <a:r>
              <a:rPr lang="ru-RU" sz="1400" dirty="0"/>
              <a:t>	</a:t>
            </a:r>
            <a:r>
              <a:rPr lang="ru-RU" sz="1200" dirty="0" err="1"/>
              <a:t>Работата</a:t>
            </a:r>
            <a:r>
              <a:rPr lang="ru-RU" sz="1200" dirty="0"/>
              <a:t> с </a:t>
            </a:r>
            <a:r>
              <a:rPr lang="ru-RU" sz="1200" dirty="0" err="1"/>
              <a:t>ученици</a:t>
            </a:r>
            <a:r>
              <a:rPr lang="ru-RU" sz="1200" dirty="0"/>
              <a:t> </a:t>
            </a:r>
            <a:r>
              <a:rPr lang="ru-RU" sz="1200" dirty="0" err="1"/>
              <a:t>със</a:t>
            </a:r>
            <a:r>
              <a:rPr lang="ru-RU" sz="1200" dirty="0"/>
              <a:t> </a:t>
            </a:r>
            <a:r>
              <a:rPr lang="ru-RU" sz="1200" dirty="0" err="1"/>
              <a:t>специални</a:t>
            </a:r>
            <a:r>
              <a:rPr lang="ru-RU" sz="1200" dirty="0"/>
              <a:t> </a:t>
            </a:r>
            <a:r>
              <a:rPr lang="ru-RU" sz="1200" dirty="0" err="1"/>
              <a:t>образователни</a:t>
            </a:r>
            <a:r>
              <a:rPr lang="ru-RU" sz="1200" dirty="0"/>
              <a:t> потребности </a:t>
            </a:r>
            <a:r>
              <a:rPr lang="ru-RU" sz="1200" dirty="0" err="1"/>
              <a:t>изисква</a:t>
            </a:r>
            <a:r>
              <a:rPr lang="ru-RU" sz="1200" dirty="0"/>
              <a:t> индивидуален подход, </a:t>
            </a:r>
            <a:r>
              <a:rPr lang="ru-RU" sz="1200" dirty="0" err="1"/>
              <a:t>гъвкавост</a:t>
            </a:r>
            <a:r>
              <a:rPr lang="ru-RU" sz="1200" dirty="0"/>
              <a:t> и </a:t>
            </a:r>
            <a:r>
              <a:rPr lang="ru-RU" sz="1200" dirty="0" err="1"/>
              <a:t>сътрудничество</a:t>
            </a:r>
            <a:r>
              <a:rPr lang="ru-RU" sz="1200" dirty="0"/>
              <a:t> между </a:t>
            </a:r>
            <a:r>
              <a:rPr lang="ru-RU" sz="1200" dirty="0" err="1"/>
              <a:t>всички</a:t>
            </a:r>
            <a:r>
              <a:rPr lang="ru-RU" sz="1200" dirty="0"/>
              <a:t> </a:t>
            </a:r>
            <a:r>
              <a:rPr lang="ru-RU" sz="1200" dirty="0" err="1"/>
              <a:t>участници</a:t>
            </a:r>
            <a:r>
              <a:rPr lang="ru-RU" sz="1200" dirty="0"/>
              <a:t> в </a:t>
            </a:r>
            <a:r>
              <a:rPr lang="ru-RU" sz="1200" dirty="0" err="1"/>
              <a:t>образователния</a:t>
            </a:r>
            <a:r>
              <a:rPr lang="ru-RU" sz="1200" dirty="0"/>
              <a:t> </a:t>
            </a:r>
            <a:r>
              <a:rPr lang="ru-RU" sz="1200" dirty="0" err="1"/>
              <a:t>процес</a:t>
            </a:r>
            <a:r>
              <a:rPr lang="ru-RU" sz="1200" dirty="0"/>
              <a:t>. В </a:t>
            </a:r>
            <a:r>
              <a:rPr lang="ru-RU" sz="1200" dirty="0" err="1"/>
              <a:t>практиката</a:t>
            </a:r>
            <a:r>
              <a:rPr lang="ru-RU" sz="1200" dirty="0"/>
              <a:t> ми </a:t>
            </a:r>
            <a:r>
              <a:rPr lang="ru-RU" sz="1200" dirty="0" err="1"/>
              <a:t>установих</a:t>
            </a:r>
            <a:r>
              <a:rPr lang="ru-RU" sz="1200" dirty="0"/>
              <a:t>, че </a:t>
            </a:r>
            <a:r>
              <a:rPr lang="ru-RU" sz="1200" dirty="0" err="1"/>
              <a:t>това</a:t>
            </a:r>
            <a:r>
              <a:rPr lang="ru-RU" sz="1200" dirty="0"/>
              <a:t>, </a:t>
            </a:r>
            <a:r>
              <a:rPr lang="ru-RU" sz="1200" dirty="0" err="1"/>
              <a:t>което</a:t>
            </a:r>
            <a:r>
              <a:rPr lang="ru-RU" sz="1200" dirty="0"/>
              <a:t> </a:t>
            </a:r>
            <a:r>
              <a:rPr lang="ru-RU" sz="1200" dirty="0" err="1"/>
              <a:t>подобри</a:t>
            </a:r>
            <a:r>
              <a:rPr lang="ru-RU" sz="1200" dirty="0"/>
              <a:t> </a:t>
            </a:r>
            <a:r>
              <a:rPr lang="ru-RU" sz="1200" dirty="0" err="1"/>
              <a:t>ефективността</a:t>
            </a:r>
            <a:r>
              <a:rPr lang="ru-RU" sz="1200" dirty="0"/>
              <a:t> на </a:t>
            </a:r>
            <a:r>
              <a:rPr lang="ru-RU" sz="1200" dirty="0" err="1"/>
              <a:t>работата</a:t>
            </a:r>
            <a:r>
              <a:rPr lang="ru-RU" sz="1200" dirty="0"/>
              <a:t> с </a:t>
            </a:r>
            <a:r>
              <a:rPr lang="ru-RU" sz="1200" dirty="0" err="1"/>
              <a:t>децата</a:t>
            </a:r>
            <a:r>
              <a:rPr lang="ru-RU" sz="1200" dirty="0"/>
              <a:t> и </a:t>
            </a:r>
            <a:r>
              <a:rPr lang="ru-RU" sz="1200" dirty="0" err="1"/>
              <a:t>учениците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следните</a:t>
            </a:r>
            <a:r>
              <a:rPr lang="ru-RU" sz="1200" dirty="0"/>
              <a:t> </a:t>
            </a:r>
            <a:r>
              <a:rPr lang="ru-RU" sz="1200" dirty="0" err="1"/>
              <a:t>фактори</a:t>
            </a:r>
            <a:r>
              <a:rPr lang="ru-RU" sz="1200" dirty="0"/>
              <a:t>:</a:t>
            </a:r>
          </a:p>
          <a:p>
            <a:pPr algn="just" rtl="1">
              <a:lnSpc>
                <a:spcPct val="150000"/>
              </a:lnSpc>
            </a:pPr>
            <a:r>
              <a:rPr lang="ru-RU" sz="1400" dirty="0"/>
              <a:t>  	</a:t>
            </a:r>
            <a:r>
              <a:rPr lang="ru-RU" sz="1400" b="1" dirty="0" err="1"/>
              <a:t>Създаване</a:t>
            </a:r>
            <a:r>
              <a:rPr lang="ru-RU" sz="1400" b="1" dirty="0"/>
              <a:t> на </a:t>
            </a:r>
            <a:r>
              <a:rPr lang="ru-RU" sz="1400" b="1" dirty="0" err="1"/>
              <a:t>подкрепяща</a:t>
            </a:r>
            <a:r>
              <a:rPr lang="ru-RU" sz="1400" b="1" dirty="0"/>
              <a:t> и спокойна среда  	</a:t>
            </a:r>
            <a:r>
              <a:rPr lang="ru-RU" sz="1200" dirty="0" err="1" smtClean="0"/>
              <a:t>Училището</a:t>
            </a:r>
            <a:r>
              <a:rPr lang="ru-RU" sz="1200" dirty="0" smtClean="0"/>
              <a:t> </a:t>
            </a:r>
            <a:r>
              <a:rPr lang="ru-RU" sz="1200" dirty="0" err="1" smtClean="0"/>
              <a:t>разполага</a:t>
            </a:r>
            <a:r>
              <a:rPr lang="ru-RU" sz="1200" dirty="0" smtClean="0"/>
              <a:t> кабинет за психологична </a:t>
            </a:r>
            <a:r>
              <a:rPr lang="ru-RU" sz="1200" dirty="0" err="1" smtClean="0"/>
              <a:t>подкрепа</a:t>
            </a:r>
            <a:r>
              <a:rPr lang="ru-RU" sz="1200" dirty="0" smtClean="0"/>
              <a:t> </a:t>
            </a:r>
            <a:r>
              <a:rPr lang="ru-RU" sz="1200" dirty="0"/>
              <a:t>с </a:t>
            </a:r>
            <a:r>
              <a:rPr lang="ru-RU" sz="1200" dirty="0" err="1"/>
              <a:t>меки</a:t>
            </a:r>
            <a:r>
              <a:rPr lang="ru-RU" sz="1200" dirty="0"/>
              <a:t> модули, </a:t>
            </a:r>
            <a:r>
              <a:rPr lang="ru-RU" sz="1200" dirty="0" err="1"/>
              <a:t>барбарони</a:t>
            </a:r>
            <a:r>
              <a:rPr lang="ru-RU" sz="1200" dirty="0"/>
              <a:t>, </a:t>
            </a:r>
            <a:r>
              <a:rPr lang="ru-RU" sz="1200" dirty="0" err="1"/>
              <a:t>удобни</a:t>
            </a:r>
            <a:r>
              <a:rPr lang="ru-RU" sz="1200" dirty="0"/>
              <a:t> </a:t>
            </a:r>
            <a:r>
              <a:rPr lang="ru-RU" sz="1200" dirty="0" err="1"/>
              <a:t>дивани</a:t>
            </a:r>
            <a:r>
              <a:rPr lang="ru-RU" sz="1200" dirty="0"/>
              <a:t> и </a:t>
            </a:r>
            <a:r>
              <a:rPr lang="ru-RU" sz="1200" dirty="0" err="1"/>
              <a:t>възглавници</a:t>
            </a:r>
            <a:r>
              <a:rPr lang="ru-RU" sz="1200" dirty="0"/>
              <a:t>, </a:t>
            </a:r>
            <a:r>
              <a:rPr lang="ru-RU" sz="1200" dirty="0" err="1"/>
              <a:t>които</a:t>
            </a:r>
            <a:r>
              <a:rPr lang="ru-RU" sz="1200" dirty="0"/>
              <a:t> </a:t>
            </a:r>
            <a:r>
              <a:rPr lang="ru-RU" sz="1200" dirty="0" err="1"/>
              <a:t>създават</a:t>
            </a:r>
            <a:r>
              <a:rPr lang="ru-RU" sz="1200" dirty="0"/>
              <a:t> </a:t>
            </a:r>
            <a:r>
              <a:rPr lang="ru-RU" sz="1200" dirty="0" err="1"/>
              <a:t>усещане</a:t>
            </a:r>
            <a:r>
              <a:rPr lang="ru-RU" sz="1200" dirty="0"/>
              <a:t> за </a:t>
            </a:r>
            <a:r>
              <a:rPr lang="ru-RU" sz="1200" dirty="0" err="1"/>
              <a:t>сигурност</a:t>
            </a:r>
            <a:r>
              <a:rPr lang="ru-RU" sz="1200" dirty="0"/>
              <a:t> и комфорт. </a:t>
            </a:r>
            <a:r>
              <a:rPr lang="ru-RU" sz="1200" dirty="0" err="1"/>
              <a:t>Това</a:t>
            </a:r>
            <a:r>
              <a:rPr lang="ru-RU" sz="1200" dirty="0"/>
              <a:t> </a:t>
            </a:r>
            <a:r>
              <a:rPr lang="ru-RU" sz="1200" dirty="0" err="1"/>
              <a:t>има</a:t>
            </a:r>
            <a:r>
              <a:rPr lang="ru-RU" sz="1200" dirty="0"/>
              <a:t> </a:t>
            </a:r>
            <a:r>
              <a:rPr lang="ru-RU" sz="1200" dirty="0" err="1"/>
              <a:t>особено</a:t>
            </a:r>
            <a:r>
              <a:rPr lang="ru-RU" sz="1200" dirty="0"/>
              <a:t> важно значение за </a:t>
            </a:r>
            <a:r>
              <a:rPr lang="ru-RU" sz="1200" dirty="0" err="1"/>
              <a:t>учениците</a:t>
            </a:r>
            <a:r>
              <a:rPr lang="ru-RU" sz="1200" dirty="0"/>
              <a:t>, </a:t>
            </a:r>
            <a:r>
              <a:rPr lang="ru-RU" sz="1200" dirty="0" err="1"/>
              <a:t>които</a:t>
            </a:r>
            <a:r>
              <a:rPr lang="ru-RU" sz="1200" dirty="0"/>
              <a:t> </a:t>
            </a:r>
            <a:r>
              <a:rPr lang="ru-RU" sz="1200" dirty="0" err="1"/>
              <a:t>изпитват</a:t>
            </a:r>
            <a:r>
              <a:rPr lang="ru-RU" sz="1200" dirty="0"/>
              <a:t> </a:t>
            </a:r>
            <a:r>
              <a:rPr lang="ru-RU" sz="1200" dirty="0" err="1"/>
              <a:t>тревожност</a:t>
            </a:r>
            <a:r>
              <a:rPr lang="ru-RU" sz="1200" dirty="0"/>
              <a:t> или затруднения в </a:t>
            </a:r>
            <a:r>
              <a:rPr lang="ru-RU" sz="1200" dirty="0" err="1"/>
              <a:t>адаптацията</a:t>
            </a:r>
            <a:r>
              <a:rPr lang="ru-RU" sz="1200" dirty="0"/>
              <a:t>. </a:t>
            </a:r>
            <a:r>
              <a:rPr lang="ru-RU" sz="1200" dirty="0" err="1"/>
              <a:t>Инсталираните</a:t>
            </a:r>
            <a:r>
              <a:rPr lang="ru-RU" sz="1200" dirty="0"/>
              <a:t> </a:t>
            </a:r>
            <a:r>
              <a:rPr lang="ru-RU" sz="1200" dirty="0" err="1"/>
              <a:t>интерактивни</a:t>
            </a:r>
            <a:r>
              <a:rPr lang="ru-RU" sz="1200" dirty="0"/>
              <a:t> </a:t>
            </a:r>
            <a:r>
              <a:rPr lang="ru-RU" sz="1200" dirty="0" err="1"/>
              <a:t>дъски</a:t>
            </a:r>
            <a:r>
              <a:rPr lang="ru-RU" sz="1200" dirty="0"/>
              <a:t> на </a:t>
            </a:r>
            <a:r>
              <a:rPr lang="ru-RU" sz="1200" dirty="0" err="1"/>
              <a:t>стените</a:t>
            </a:r>
            <a:r>
              <a:rPr lang="ru-RU" sz="1200" dirty="0"/>
              <a:t> </a:t>
            </a:r>
            <a:r>
              <a:rPr lang="ru-RU" sz="1200" dirty="0" err="1"/>
              <a:t>допълнително</a:t>
            </a:r>
            <a:r>
              <a:rPr lang="ru-RU" sz="1200" dirty="0"/>
              <a:t> </a:t>
            </a:r>
            <a:r>
              <a:rPr lang="ru-RU" sz="1200" dirty="0" err="1"/>
              <a:t>подпомогнаха</a:t>
            </a:r>
            <a:r>
              <a:rPr lang="ru-RU" sz="1200" dirty="0"/>
              <a:t> </a:t>
            </a:r>
            <a:r>
              <a:rPr lang="ru-RU" sz="1200" dirty="0" err="1"/>
              <a:t>работата</a:t>
            </a:r>
            <a:r>
              <a:rPr lang="ru-RU" sz="1200" dirty="0"/>
              <a:t> чрез </a:t>
            </a:r>
            <a:r>
              <a:rPr lang="ru-RU" sz="1200" dirty="0" err="1"/>
              <a:t>визуални</a:t>
            </a:r>
            <a:r>
              <a:rPr lang="ru-RU" sz="1200" dirty="0"/>
              <a:t> и </a:t>
            </a:r>
            <a:r>
              <a:rPr lang="ru-RU" sz="1200" dirty="0" err="1"/>
              <a:t>интерактивни</a:t>
            </a:r>
            <a:r>
              <a:rPr lang="ru-RU" sz="1200" dirty="0"/>
              <a:t> </a:t>
            </a:r>
            <a:r>
              <a:rPr lang="ru-RU" sz="1200" dirty="0" err="1"/>
              <a:t>методи</a:t>
            </a:r>
            <a:r>
              <a:rPr lang="ru-RU" sz="1200" dirty="0"/>
              <a:t>. </a:t>
            </a:r>
            <a:r>
              <a:rPr lang="ru-RU" sz="1200" dirty="0" err="1"/>
              <a:t>Дидактическите</a:t>
            </a:r>
            <a:r>
              <a:rPr lang="ru-RU" sz="1200" dirty="0"/>
              <a:t> </a:t>
            </a:r>
            <a:r>
              <a:rPr lang="ru-RU" sz="1200" dirty="0" err="1"/>
              <a:t>материали</a:t>
            </a:r>
            <a:r>
              <a:rPr lang="ru-RU" sz="1200" dirty="0"/>
              <a:t> </a:t>
            </a:r>
            <a:r>
              <a:rPr lang="ru-RU" sz="1200" dirty="0" err="1"/>
              <a:t>значително</a:t>
            </a:r>
            <a:r>
              <a:rPr lang="ru-RU" sz="1200" dirty="0"/>
              <a:t> </a:t>
            </a:r>
            <a:r>
              <a:rPr lang="ru-RU" sz="1200" dirty="0" err="1"/>
              <a:t>подобриха</a:t>
            </a:r>
            <a:r>
              <a:rPr lang="ru-RU" sz="1200" dirty="0"/>
              <a:t> </a:t>
            </a:r>
            <a:r>
              <a:rPr lang="ru-RU" sz="1200" dirty="0" err="1"/>
              <a:t>възможностите</a:t>
            </a:r>
            <a:r>
              <a:rPr lang="ru-RU" sz="1200" dirty="0"/>
              <a:t> за </a:t>
            </a:r>
            <a:r>
              <a:rPr lang="ru-RU" sz="1200" dirty="0" err="1"/>
              <a:t>ефективна</a:t>
            </a:r>
            <a:r>
              <a:rPr lang="ru-RU" sz="1200" dirty="0"/>
              <a:t> </a:t>
            </a:r>
            <a:r>
              <a:rPr lang="ru-RU" sz="1200" dirty="0" err="1"/>
              <a:t>подкрепа</a:t>
            </a:r>
            <a:r>
              <a:rPr lang="ru-RU" sz="1200" dirty="0"/>
              <a:t> в </a:t>
            </a:r>
            <a:r>
              <a:rPr lang="ru-RU" sz="1200" dirty="0" err="1"/>
              <a:t>индивидуалната</a:t>
            </a:r>
            <a:r>
              <a:rPr lang="ru-RU" sz="1200" dirty="0"/>
              <a:t> работа.</a:t>
            </a:r>
          </a:p>
          <a:p>
            <a:pPr rtl="1">
              <a:lnSpc>
                <a:spcPct val="150000"/>
              </a:lnSpc>
            </a:pPr>
            <a:r>
              <a:rPr lang="ru-RU" sz="1400" b="1" dirty="0"/>
              <a:t>   </a:t>
            </a:r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DAA5A1F1-1D75-7193-2E6B-13732627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3" y="141248"/>
            <a:ext cx="8396355" cy="609601"/>
          </a:xfrm>
        </p:spPr>
        <p:txBody>
          <a:bodyPr/>
          <a:lstStyle/>
          <a:p>
            <a:pPr algn="ctr"/>
            <a:r>
              <a:rPr lang="bg-BG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 3 </a:t>
            </a:r>
            <a:r>
              <a:rPr lang="ru-RU" sz="2400" dirty="0"/>
              <a:t>– </a:t>
            </a:r>
            <a:r>
              <a:rPr lang="ru-RU" sz="2400" dirty="0" err="1"/>
              <a:t>Допълнителна</a:t>
            </a:r>
            <a:r>
              <a:rPr lang="ru-RU" sz="2400" dirty="0"/>
              <a:t> </a:t>
            </a:r>
            <a:r>
              <a:rPr lang="ru-RU" sz="2400" dirty="0" err="1"/>
              <a:t>подкрепа</a:t>
            </a:r>
            <a:r>
              <a:rPr lang="ru-RU" sz="2400" dirty="0"/>
              <a:t> за личностно развитие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8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2FA6-B7D5-970F-F28F-3C7CBA76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C4AD6EDB-F13C-E399-97E4-E036351B4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AF0E2F8D-0908-2C59-F9AD-5361042B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425670"/>
            <a:ext cx="7717500" cy="772510"/>
          </a:xfrm>
        </p:spPr>
        <p:txBody>
          <a:bodyPr/>
          <a:lstStyle/>
          <a:p>
            <a:endParaRPr lang="en-US" sz="2400" i="1" dirty="0">
              <a:latin typeface="Anaheim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AD5A619-5B64-D6F1-0BA2-210181D6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101"/>
            <a:ext cx="4374931" cy="3809398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6247E7E9-37AD-F52B-E787-A41FC07B4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876" y="1334099"/>
            <a:ext cx="4698124" cy="380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7B814-2451-5C26-D0D9-8D480613B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76" y="268014"/>
            <a:ext cx="8032531" cy="9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/>
          <p:cNvSpPr>
            <a:spLocks noGrp="1"/>
          </p:cNvSpPr>
          <p:nvPr>
            <p:ph type="subTitle" idx="1"/>
          </p:nvPr>
        </p:nvSpPr>
        <p:spPr>
          <a:xfrm>
            <a:off x="3657600" y="914400"/>
            <a:ext cx="4706724" cy="4004442"/>
          </a:xfrm>
        </p:spPr>
        <p:txBody>
          <a:bodyPr/>
          <a:lstStyle/>
          <a:p>
            <a:r>
              <a:rPr lang="ru-RU" b="1" dirty="0"/>
              <a:t>	</a:t>
            </a:r>
            <a:endParaRPr lang="en-US" b="1" dirty="0"/>
          </a:p>
          <a:p>
            <a:r>
              <a:rPr lang="ru-RU" b="1" dirty="0" err="1"/>
              <a:t>Използване</a:t>
            </a:r>
            <a:r>
              <a:rPr lang="ru-RU" b="1" dirty="0"/>
              <a:t> на </a:t>
            </a:r>
            <a:r>
              <a:rPr lang="ru-RU" b="1" dirty="0" err="1"/>
              <a:t>визуални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ru-RU" b="1" dirty="0" err="1"/>
              <a:t>интерактивни</a:t>
            </a:r>
            <a:r>
              <a:rPr lang="bg-BG" b="1" dirty="0"/>
              <a:t>    </a:t>
            </a:r>
            <a:r>
              <a:rPr lang="ru-RU" b="1" dirty="0" err="1"/>
              <a:t>методи</a:t>
            </a:r>
            <a:r>
              <a:rPr lang="en-US" b="1" dirty="0"/>
              <a:t> </a:t>
            </a:r>
            <a:r>
              <a:rPr lang="bg-BG" b="1" dirty="0"/>
              <a:t>и специализиран </a:t>
            </a:r>
            <a:r>
              <a:rPr lang="bg-BG" b="1" dirty="0" err="1"/>
              <a:t>софтуеър</a:t>
            </a:r>
            <a:endParaRPr lang="en-US" b="1" dirty="0"/>
          </a:p>
          <a:p>
            <a:endParaRPr lang="ru-RU" dirty="0"/>
          </a:p>
          <a:p>
            <a:pPr algn="just"/>
            <a:r>
              <a:rPr lang="ru-RU" sz="1600" dirty="0" err="1"/>
              <a:t>Дидактическите</a:t>
            </a:r>
            <a:r>
              <a:rPr lang="ru-RU" sz="1600" dirty="0"/>
              <a:t> </a:t>
            </a:r>
            <a:r>
              <a:rPr lang="ru-RU" sz="1600" dirty="0" err="1"/>
              <a:t>материали</a:t>
            </a:r>
            <a:r>
              <a:rPr lang="ru-RU" sz="1600" dirty="0"/>
              <a:t> и </a:t>
            </a:r>
            <a:r>
              <a:rPr lang="ru-RU" sz="1600" dirty="0" err="1"/>
              <a:t>оборудването</a:t>
            </a:r>
            <a:r>
              <a:rPr lang="ru-RU" sz="1600" dirty="0"/>
              <a:t>, </a:t>
            </a:r>
            <a:r>
              <a:rPr lang="ru-RU" sz="1600" dirty="0" err="1"/>
              <a:t>значително</a:t>
            </a:r>
            <a:r>
              <a:rPr lang="ru-RU" sz="1600" dirty="0"/>
              <a:t> </a:t>
            </a:r>
            <a:r>
              <a:rPr lang="ru-RU" sz="1600" dirty="0" err="1" smtClean="0"/>
              <a:t>подпомагат</a:t>
            </a:r>
            <a:r>
              <a:rPr lang="ru-RU" sz="1600" dirty="0" smtClean="0"/>
              <a:t> </a:t>
            </a:r>
            <a:r>
              <a:rPr lang="ru-RU" sz="1600" dirty="0" err="1"/>
              <a:t>възможностите</a:t>
            </a:r>
            <a:r>
              <a:rPr lang="ru-RU" sz="1600" dirty="0"/>
              <a:t> за </a:t>
            </a:r>
            <a:r>
              <a:rPr lang="ru-RU" sz="1600" dirty="0" err="1"/>
              <a:t>ефективна</a:t>
            </a:r>
            <a:r>
              <a:rPr lang="ru-RU" sz="1600" dirty="0"/>
              <a:t> </a:t>
            </a:r>
            <a:r>
              <a:rPr lang="ru-RU" sz="1600" dirty="0" err="1"/>
              <a:t>подкрепа</a:t>
            </a:r>
            <a:r>
              <a:rPr lang="ru-RU" sz="1600" dirty="0"/>
              <a:t> в </a:t>
            </a:r>
            <a:r>
              <a:rPr lang="ru-RU" sz="1600" dirty="0" err="1"/>
              <a:t>индивидуалната</a:t>
            </a:r>
            <a:r>
              <a:rPr lang="ru-RU" sz="1600" dirty="0"/>
              <a:t> работа.</a:t>
            </a:r>
            <a:endParaRPr lang="en-US" sz="1600" dirty="0"/>
          </a:p>
          <a:p>
            <a:pPr algn="just"/>
            <a:r>
              <a:rPr lang="en-US" sz="1600" dirty="0"/>
              <a:t>	</a:t>
            </a:r>
            <a:r>
              <a:rPr lang="ru-RU" sz="1600" dirty="0" err="1"/>
              <a:t>Особено</a:t>
            </a:r>
            <a:r>
              <a:rPr lang="ru-RU" sz="1600" dirty="0"/>
              <a:t> значение за успеха на </a:t>
            </a:r>
            <a:r>
              <a:rPr lang="ru-RU" sz="1600" dirty="0" err="1"/>
              <a:t>работата</a:t>
            </a:r>
            <a:r>
              <a:rPr lang="ru-RU" sz="1600" dirty="0"/>
              <a:t> </a:t>
            </a:r>
            <a:r>
              <a:rPr lang="ru-RU" sz="1600" dirty="0" err="1"/>
              <a:t>има</a:t>
            </a:r>
            <a:r>
              <a:rPr lang="ru-RU" sz="1600" dirty="0"/>
              <a:t> </a:t>
            </a:r>
            <a:r>
              <a:rPr lang="ru-RU" sz="1600" dirty="0" err="1"/>
              <a:t>използването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 err="1"/>
              <a:t>специализиран</a:t>
            </a:r>
            <a:r>
              <a:rPr lang="ru-RU" sz="1600" dirty="0"/>
              <a:t> </a:t>
            </a:r>
            <a:r>
              <a:rPr lang="ru-RU" sz="1600" dirty="0" err="1"/>
              <a:t>софтуер</a:t>
            </a:r>
            <a:r>
              <a:rPr lang="ru-RU" sz="1600" dirty="0"/>
              <a:t>. Чрез него </a:t>
            </a:r>
            <a:r>
              <a:rPr lang="ru-RU" sz="1600" dirty="0" err="1"/>
              <a:t>обучението</a:t>
            </a:r>
            <a:r>
              <a:rPr lang="ru-RU" sz="1600" dirty="0"/>
              <a:t> </a:t>
            </a:r>
            <a:r>
              <a:rPr lang="en-US" sz="1600" dirty="0"/>
              <a:t>e </a:t>
            </a:r>
            <a:r>
              <a:rPr lang="ru-RU" sz="1600" dirty="0" err="1"/>
              <a:t>по-достъпно</a:t>
            </a:r>
            <a:r>
              <a:rPr lang="ru-RU" sz="1600" dirty="0"/>
              <a:t>, интерактивно и </a:t>
            </a:r>
            <a:r>
              <a:rPr lang="ru-RU" sz="1600" dirty="0" err="1"/>
              <a:t>ангажиращо</a:t>
            </a:r>
            <a:r>
              <a:rPr lang="ru-RU" sz="1600" dirty="0"/>
              <a:t>. </a:t>
            </a:r>
            <a:r>
              <a:rPr lang="ru-RU" sz="1600" dirty="0" err="1"/>
              <a:t>Софтуерът</a:t>
            </a:r>
            <a:r>
              <a:rPr lang="ru-RU" sz="1600" dirty="0"/>
              <a:t> </a:t>
            </a:r>
            <a:r>
              <a:rPr lang="ru-RU" sz="1600" dirty="0" err="1"/>
              <a:t>позволи</a:t>
            </a:r>
            <a:r>
              <a:rPr lang="ru-RU" sz="1600" dirty="0"/>
              <a:t> индивидуален подход </a:t>
            </a:r>
            <a:r>
              <a:rPr lang="ru-RU" sz="1600" dirty="0" err="1"/>
              <a:t>към</a:t>
            </a:r>
            <a:r>
              <a:rPr lang="ru-RU" sz="1600" dirty="0"/>
              <a:t> всяко </a:t>
            </a:r>
            <a:r>
              <a:rPr lang="ru-RU" sz="1600" dirty="0" err="1"/>
              <a:t>дете</a:t>
            </a:r>
            <a:r>
              <a:rPr lang="ru-RU" sz="1600" dirty="0"/>
              <a:t> и </a:t>
            </a:r>
            <a:r>
              <a:rPr lang="ru-RU" sz="1600" dirty="0" err="1"/>
              <a:t>проследяване</a:t>
            </a:r>
            <a:r>
              <a:rPr lang="ru-RU" sz="1600" dirty="0"/>
              <a:t> на </a:t>
            </a:r>
            <a:r>
              <a:rPr lang="ru-RU" sz="1600" dirty="0" err="1"/>
              <a:t>неговия</a:t>
            </a:r>
            <a:r>
              <a:rPr lang="ru-RU" sz="1600" dirty="0"/>
              <a:t> </a:t>
            </a:r>
            <a:r>
              <a:rPr lang="ru-RU" sz="1600" dirty="0" err="1"/>
              <a:t>напредък</a:t>
            </a:r>
            <a:r>
              <a:rPr lang="ru-RU" sz="1600" dirty="0"/>
              <a:t>. </a:t>
            </a:r>
            <a:endParaRPr lang="bg-BG" sz="1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679028" y="609600"/>
            <a:ext cx="6928944" cy="572814"/>
          </a:xfrm>
        </p:spPr>
        <p:txBody>
          <a:bodyPr/>
          <a:lstStyle/>
          <a:p>
            <a:pPr algn="ctr"/>
            <a:r>
              <a:rPr lang="bg-BG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 3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личностно развитие</a:t>
            </a:r>
            <a:endParaRPr lang="bg-BG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6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FC7E-3E9F-4DA0-679C-5F65BFE5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BC394A6D-ED23-2A90-3D45-69F1833C2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1100254"/>
            <a:ext cx="7717500" cy="3499046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9E9F2CFB-6184-15CE-D971-65D2FEC8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4" y="544200"/>
            <a:ext cx="7717500" cy="382783"/>
          </a:xfrm>
        </p:spPr>
        <p:txBody>
          <a:bodyPr/>
          <a:lstStyle/>
          <a:p>
            <a:endParaRPr lang="en-US" sz="2000" dirty="0">
              <a:latin typeface="Anaheim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1C114DF-42BC-D323-E4BD-FFBC34DC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758"/>
            <a:ext cx="9144000" cy="4118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1E36A-1DEA-FAD0-2D71-A8A6EA05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70" y="0"/>
            <a:ext cx="8093352" cy="10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>
            <a:extLst>
              <a:ext uri="{FF2B5EF4-FFF2-40B4-BE49-F238E27FC236}">
                <a16:creationId xmlns:a16="http://schemas.microsoft.com/office/drawing/2014/main" id="{54EDC57E-90C6-EB03-C0CF-FD7E6061B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98583677-235A-19BB-A9E0-6652CBC2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83779"/>
            <a:ext cx="7717500" cy="830221"/>
          </a:xfrm>
        </p:spPr>
        <p:txBody>
          <a:bodyPr/>
          <a:lstStyle/>
          <a:p>
            <a:endParaRPr lang="bg-BG" sz="20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5E6F7F6-4E42-86BA-7CA1-1D43F926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24" y="1043057"/>
            <a:ext cx="7942004" cy="3556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C1589-0262-4583-34AD-34E9DB0A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-7748"/>
            <a:ext cx="8012948" cy="10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8233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Subject for Pre-K: Who Am I? by Slidesgo">
  <a:themeElements>
    <a:clrScheme name="Simple Light">
      <a:dk1>
        <a:srgbClr val="FFFFFF"/>
      </a:dk1>
      <a:lt1>
        <a:srgbClr val="000000"/>
      </a:lt1>
      <a:dk2>
        <a:srgbClr val="FCD900"/>
      </a:dk2>
      <a:lt2>
        <a:srgbClr val="3095D4"/>
      </a:lt2>
      <a:accent1>
        <a:srgbClr val="A441C2"/>
      </a:accent1>
      <a:accent2>
        <a:srgbClr val="6FC141"/>
      </a:accent2>
      <a:accent3>
        <a:srgbClr val="D0333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210</Words>
  <Application>Microsoft Office PowerPoint</Application>
  <PresentationFormat>Презентация на цял екран (16:9)</PresentationFormat>
  <Paragraphs>41</Paragraphs>
  <Slides>12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1" baseType="lpstr">
      <vt:lpstr>Amaranth</vt:lpstr>
      <vt:lpstr>Anaheim</vt:lpstr>
      <vt:lpstr>Arial</vt:lpstr>
      <vt:lpstr>Calibri</vt:lpstr>
      <vt:lpstr>Caveat</vt:lpstr>
      <vt:lpstr>Josefin Slab</vt:lpstr>
      <vt:lpstr>Passion One</vt:lpstr>
      <vt:lpstr>Times New Roman</vt:lpstr>
      <vt:lpstr>Social Studies Subject for Pre-K: Who Am I? by Slidesgo</vt:lpstr>
      <vt:lpstr>  Проект BG05SFPR001-1.001-0001 „Успех за теб“  </vt:lpstr>
      <vt:lpstr>Дейност 2 – Интензивна работа с родители </vt:lpstr>
      <vt:lpstr>Кариерно консултиране и административна подкрепа  Организира се кариерно консултиране за родители на новопостъпили ученици в гимназиален етап с цел информиран избор и ориентация. Изготвен е информативен материал за двете професионални специалности в училище, който подпомага родителите и учениците да се запознаят с предстоящите предизвикателства, както и с необходимите академични и социално-емоционални умения, които следва да притежават и развиват в процеса на обучение. Осигурява се съдействие при попълване на необходимата училищна документация на всеки етап от класирането (I, II и III етап), като се гарантира навременно и коректно участие в процеса. </vt:lpstr>
      <vt:lpstr>Дейност 3 – Допълнителна подкрепа за личностно развитие</vt:lpstr>
      <vt:lpstr>Дейност 3 – Допълнителна подкрепа за личностно развитие</vt:lpstr>
      <vt:lpstr>Презентация на PowerPoint</vt:lpstr>
      <vt:lpstr>Дейност 3 – Допълнителна подкрепа за личностно развитие</vt:lpstr>
      <vt:lpstr>Презентация на PowerPoint</vt:lpstr>
      <vt:lpstr>Презентация на PowerPoint</vt:lpstr>
      <vt:lpstr>Презентация на PowerPoint</vt:lpstr>
      <vt:lpstr>Дейност 3 – Допълнителна подкрепа за личностно развитие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„Родители и учители: Заедно за детето“</dc:title>
  <dc:creator>PC</dc:creator>
  <cp:lastModifiedBy>HP</cp:lastModifiedBy>
  <cp:revision>113</cp:revision>
  <dcterms:modified xsi:type="dcterms:W3CDTF">2026-05-17T07:48:32Z</dcterms:modified>
</cp:coreProperties>
</file>